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5" r:id="rId5"/>
    <p:sldId id="366" r:id="rId6"/>
    <p:sldId id="375" r:id="rId7"/>
    <p:sldId id="367" r:id="rId8"/>
    <p:sldId id="368" r:id="rId9"/>
    <p:sldId id="370" r:id="rId10"/>
    <p:sldId id="369" r:id="rId11"/>
    <p:sldId id="371" r:id="rId12"/>
    <p:sldId id="372" r:id="rId13"/>
    <p:sldId id="373" r:id="rId14"/>
    <p:sldId id="374" r:id="rId15"/>
    <p:sldId id="376" r:id="rId16"/>
    <p:sldId id="377" r:id="rId17"/>
    <p:sldId id="378" r:id="rId18"/>
    <p:sldId id="379" r:id="rId19"/>
    <p:sldId id="380" r:id="rId20"/>
    <p:sldId id="381" r:id="rId2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D6E70"/>
    <a:srgbClr val="205A88"/>
    <a:srgbClr val="0A86C9"/>
    <a:srgbClr val="A0DC5F"/>
    <a:srgbClr val="1E96AA"/>
    <a:srgbClr val="A0789B"/>
    <a:srgbClr val="FAB46A"/>
    <a:srgbClr val="69C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5D301-BEA0-D891-98B6-AFADD0C7FA0B}" v="5" dt="2019-11-17T22:30:21.653"/>
    <p1510:client id="{646C8BF5-8B69-8428-828C-9CACC1CBAD51}" v="1" dt="2019-11-17T12:36:33.029"/>
    <p1510:client id="{76030895-11B0-B313-8537-71CE6C099529}" v="29" dt="2019-11-19T13:10:39.125"/>
    <p1510:client id="{A6E5FC4F-368C-4EC1-8E24-9FECEA5B0158}" v="310" dt="2019-11-18T10:43:52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4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ciww-my.sharepoint.com/personal/jackie_barwell_aciworldwide_com/Documents/RED%20Backup/Desk%20Tidy/Annual%20Fraud%20Los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ciww-my.sharepoint.com/personal/jackie_barwell_aciworldwide_com/Documents/RED%20Backup/Desk%20Tidy/Annual%20Fraud%20Los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Annual Fraud Losses on UK-issued Cards 2007 to 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Remote Purchase (CNP)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Sheet1!$B$2:$M$2</c:f>
              <c:numCache>
                <c:formatCode>0.00</c:formatCode>
                <c:ptCount val="12"/>
                <c:pt idx="0">
                  <c:v>290.5</c:v>
                </c:pt>
                <c:pt idx="1">
                  <c:v>328.4</c:v>
                </c:pt>
                <c:pt idx="2">
                  <c:v>266.39999999999998</c:v>
                </c:pt>
                <c:pt idx="3">
                  <c:v>226.9</c:v>
                </c:pt>
                <c:pt idx="4">
                  <c:v>220.9</c:v>
                </c:pt>
                <c:pt idx="5">
                  <c:v>246</c:v>
                </c:pt>
                <c:pt idx="6">
                  <c:v>301</c:v>
                </c:pt>
                <c:pt idx="7">
                  <c:v>331.5</c:v>
                </c:pt>
                <c:pt idx="8">
                  <c:v>398.2</c:v>
                </c:pt>
                <c:pt idx="9">
                  <c:v>432.3</c:v>
                </c:pt>
                <c:pt idx="10">
                  <c:v>408.4</c:v>
                </c:pt>
                <c:pt idx="11">
                  <c:v>506.4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FB-4BC8-9A1F-2CC0810EC06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of which e-Commerce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8575">
                <a:solidFill>
                  <a:schemeClr val="accent2"/>
                </a:solidFill>
              </a:ln>
              <a:effectLst/>
            </c:spPr>
          </c:marker>
          <c:val>
            <c:numRef>
              <c:f>Sheet1!$B$3:$M$3</c:f>
              <c:numCache>
                <c:formatCode>0.00</c:formatCode>
                <c:ptCount val="12"/>
                <c:pt idx="0">
                  <c:v>178.3</c:v>
                </c:pt>
                <c:pt idx="1">
                  <c:v>181.7</c:v>
                </c:pt>
                <c:pt idx="2">
                  <c:v>153.19999999999999</c:v>
                </c:pt>
                <c:pt idx="3">
                  <c:v>135.1</c:v>
                </c:pt>
                <c:pt idx="4">
                  <c:v>139.6</c:v>
                </c:pt>
                <c:pt idx="5">
                  <c:v>140.19999999999999</c:v>
                </c:pt>
                <c:pt idx="6">
                  <c:v>190.1</c:v>
                </c:pt>
                <c:pt idx="7">
                  <c:v>219.1</c:v>
                </c:pt>
                <c:pt idx="8">
                  <c:v>261.5</c:v>
                </c:pt>
                <c:pt idx="9">
                  <c:v>308.8</c:v>
                </c:pt>
                <c:pt idx="10">
                  <c:v>310.39999999999998</c:v>
                </c:pt>
                <c:pt idx="11">
                  <c:v>393.4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FB-4BC8-9A1F-2CC0810EC06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Counterfeit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Sheet1!$B$4:$M$4</c:f>
              <c:numCache>
                <c:formatCode>0.00</c:formatCode>
                <c:ptCount val="12"/>
                <c:pt idx="0">
                  <c:v>144.30000000000001</c:v>
                </c:pt>
                <c:pt idx="1">
                  <c:v>169.8</c:v>
                </c:pt>
                <c:pt idx="2">
                  <c:v>80.900000000000006</c:v>
                </c:pt>
                <c:pt idx="3">
                  <c:v>47.6</c:v>
                </c:pt>
                <c:pt idx="4">
                  <c:v>36.1</c:v>
                </c:pt>
                <c:pt idx="5">
                  <c:v>42.1</c:v>
                </c:pt>
                <c:pt idx="6">
                  <c:v>43.4</c:v>
                </c:pt>
                <c:pt idx="7">
                  <c:v>47.8</c:v>
                </c:pt>
                <c:pt idx="8">
                  <c:v>45.3</c:v>
                </c:pt>
                <c:pt idx="9">
                  <c:v>36.9</c:v>
                </c:pt>
                <c:pt idx="10">
                  <c:v>24.2</c:v>
                </c:pt>
                <c:pt idx="11">
                  <c:v>16.3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FB-4BC8-9A1F-2CC0810EC06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Lost &amp; Stolen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Sheet1!$B$5:$M$5</c:f>
              <c:numCache>
                <c:formatCode>0.00</c:formatCode>
                <c:ptCount val="12"/>
                <c:pt idx="0">
                  <c:v>56.2</c:v>
                </c:pt>
                <c:pt idx="1">
                  <c:v>54.1</c:v>
                </c:pt>
                <c:pt idx="2">
                  <c:v>47.7</c:v>
                </c:pt>
                <c:pt idx="3">
                  <c:v>44.4</c:v>
                </c:pt>
                <c:pt idx="4">
                  <c:v>50</c:v>
                </c:pt>
                <c:pt idx="5">
                  <c:v>55.2</c:v>
                </c:pt>
                <c:pt idx="6">
                  <c:v>58.9</c:v>
                </c:pt>
                <c:pt idx="7">
                  <c:v>59.7</c:v>
                </c:pt>
                <c:pt idx="8">
                  <c:v>74.099999999999994</c:v>
                </c:pt>
                <c:pt idx="9">
                  <c:v>96.3</c:v>
                </c:pt>
                <c:pt idx="10">
                  <c:v>92.9</c:v>
                </c:pt>
                <c:pt idx="11">
                  <c:v>95.1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7FB-4BC8-9A1F-2CC0810EC06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Card ID Theft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Sheet1!$B$6:$M$6</c:f>
              <c:numCache>
                <c:formatCode>0.00</c:formatCode>
                <c:ptCount val="12"/>
                <c:pt idx="0">
                  <c:v>34.1</c:v>
                </c:pt>
                <c:pt idx="1">
                  <c:v>47.4</c:v>
                </c:pt>
                <c:pt idx="2">
                  <c:v>38.200000000000003</c:v>
                </c:pt>
                <c:pt idx="3">
                  <c:v>38.1</c:v>
                </c:pt>
                <c:pt idx="4">
                  <c:v>22.5</c:v>
                </c:pt>
                <c:pt idx="5">
                  <c:v>32.200000000000003</c:v>
                </c:pt>
                <c:pt idx="6">
                  <c:v>36.700000000000003</c:v>
                </c:pt>
                <c:pt idx="7">
                  <c:v>29.9</c:v>
                </c:pt>
                <c:pt idx="8">
                  <c:v>38.200000000000003</c:v>
                </c:pt>
                <c:pt idx="9">
                  <c:v>40</c:v>
                </c:pt>
                <c:pt idx="10">
                  <c:v>29.8</c:v>
                </c:pt>
                <c:pt idx="11">
                  <c:v>47.3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FB-4BC8-9A1F-2CC0810EC06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Card non-reciept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Sheet1!$B$7:$M$7</c:f>
              <c:numCache>
                <c:formatCode>0.00</c:formatCode>
                <c:ptCount val="12"/>
                <c:pt idx="0">
                  <c:v>10.199999999999999</c:v>
                </c:pt>
                <c:pt idx="1">
                  <c:v>10.199999999999999</c:v>
                </c:pt>
                <c:pt idx="2">
                  <c:v>6.9</c:v>
                </c:pt>
                <c:pt idx="3">
                  <c:v>8.4</c:v>
                </c:pt>
                <c:pt idx="4">
                  <c:v>11.3</c:v>
                </c:pt>
                <c:pt idx="5">
                  <c:v>12.8</c:v>
                </c:pt>
                <c:pt idx="6">
                  <c:v>10.4</c:v>
                </c:pt>
                <c:pt idx="7">
                  <c:v>10.1</c:v>
                </c:pt>
                <c:pt idx="8">
                  <c:v>11.7</c:v>
                </c:pt>
                <c:pt idx="9">
                  <c:v>12.5</c:v>
                </c:pt>
                <c:pt idx="10">
                  <c:v>10.199999999999999</c:v>
                </c:pt>
                <c:pt idx="11">
                  <c:v>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FB-4BC8-9A1F-2CC0810EC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6271487"/>
        <c:axId val="1326934687"/>
      </c:lineChart>
      <c:catAx>
        <c:axId val="132627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6934687"/>
        <c:crosses val="autoZero"/>
        <c:auto val="1"/>
        <c:lblAlgn val="ctr"/>
        <c:lblOffset val="100"/>
        <c:noMultiLvlLbl val="0"/>
      </c:catAx>
      <c:valAx>
        <c:axId val="1326934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627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dirty="0"/>
              <a:t>Annual Case Volumes on UK-issued Cards 2013-2018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Sheet1!$A$17</c:f>
              <c:strCache>
                <c:ptCount val="1"/>
                <c:pt idx="0">
                  <c:v>Remote Purchase (CNP)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Sheet1!$B$17:$G$17</c:f>
              <c:numCache>
                <c:formatCode>#,##0</c:formatCode>
                <c:ptCount val="6"/>
                <c:pt idx="0">
                  <c:v>951998</c:v>
                </c:pt>
                <c:pt idx="1">
                  <c:v>1019146</c:v>
                </c:pt>
                <c:pt idx="2">
                  <c:v>1113084</c:v>
                </c:pt>
                <c:pt idx="3">
                  <c:v>1437832</c:v>
                </c:pt>
                <c:pt idx="4">
                  <c:v>1398153</c:v>
                </c:pt>
                <c:pt idx="5">
                  <c:v>2050275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66-4A94-9947-EB2ED895C952}"/>
            </c:ext>
          </c:extLst>
        </c:ser>
        <c:ser>
          <c:idx val="1"/>
          <c:order val="1"/>
          <c:tx>
            <c:strRef>
              <c:f>Sheet1!$A$18</c:f>
              <c:strCache>
                <c:ptCount val="1"/>
                <c:pt idx="0">
                  <c:v>Counterfeit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Sheet1!$B$18:$G$18</c:f>
              <c:numCache>
                <c:formatCode>#,##0</c:formatCode>
                <c:ptCount val="6"/>
                <c:pt idx="0">
                  <c:v>101109</c:v>
                </c:pt>
                <c:pt idx="1">
                  <c:v>99279</c:v>
                </c:pt>
                <c:pt idx="2">
                  <c:v>86021</c:v>
                </c:pt>
                <c:pt idx="3">
                  <c:v>108597</c:v>
                </c:pt>
                <c:pt idx="4">
                  <c:v>85028</c:v>
                </c:pt>
                <c:pt idx="5">
                  <c:v>58636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66-4A94-9947-EB2ED895C952}"/>
            </c:ext>
          </c:extLst>
        </c:ser>
        <c:ser>
          <c:idx val="2"/>
          <c:order val="2"/>
          <c:tx>
            <c:strRef>
              <c:f>Sheet1!$A$19</c:f>
              <c:strCache>
                <c:ptCount val="1"/>
                <c:pt idx="0">
                  <c:v>Lost &amp; Stolen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Sheet1!$B$19:$G$19</c:f>
              <c:numCache>
                <c:formatCode>#,##0</c:formatCode>
                <c:ptCount val="6"/>
                <c:pt idx="0">
                  <c:v>138967</c:v>
                </c:pt>
                <c:pt idx="1">
                  <c:v>133943</c:v>
                </c:pt>
                <c:pt idx="2">
                  <c:v>143802</c:v>
                </c:pt>
                <c:pt idx="3">
                  <c:v>231164</c:v>
                </c:pt>
                <c:pt idx="4">
                  <c:v>350279</c:v>
                </c:pt>
                <c:pt idx="5">
                  <c:v>434991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66-4A94-9947-EB2ED895C952}"/>
            </c:ext>
          </c:extLst>
        </c:ser>
        <c:ser>
          <c:idx val="3"/>
          <c:order val="3"/>
          <c:tx>
            <c:strRef>
              <c:f>Sheet1!$A$20</c:f>
              <c:strCache>
                <c:ptCount val="1"/>
                <c:pt idx="0">
                  <c:v>Card ID Theft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Sheet1!$B$20:$G$20</c:f>
              <c:numCache>
                <c:formatCode>#,##0</c:formatCode>
                <c:ptCount val="6"/>
                <c:pt idx="0">
                  <c:v>30718</c:v>
                </c:pt>
                <c:pt idx="1">
                  <c:v>26542</c:v>
                </c:pt>
                <c:pt idx="2">
                  <c:v>33566</c:v>
                </c:pt>
                <c:pt idx="3">
                  <c:v>31756</c:v>
                </c:pt>
                <c:pt idx="4">
                  <c:v>29156</c:v>
                </c:pt>
                <c:pt idx="5">
                  <c:v>63791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66-4A94-9947-EB2ED895C952}"/>
            </c:ext>
          </c:extLst>
        </c:ser>
        <c:ser>
          <c:idx val="4"/>
          <c:order val="4"/>
          <c:tx>
            <c:strRef>
              <c:f>Sheet1!$A$21</c:f>
              <c:strCache>
                <c:ptCount val="1"/>
                <c:pt idx="0">
                  <c:v>Card non-reciept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Sheet1!$B$21:$G$21</c:f>
              <c:numCache>
                <c:formatCode>#,##0</c:formatCode>
                <c:ptCount val="6"/>
                <c:pt idx="0">
                  <c:v>9125</c:v>
                </c:pt>
                <c:pt idx="1">
                  <c:v>9302</c:v>
                </c:pt>
                <c:pt idx="2">
                  <c:v>10719</c:v>
                </c:pt>
                <c:pt idx="3">
                  <c:v>11377</c:v>
                </c:pt>
                <c:pt idx="4">
                  <c:v>10903</c:v>
                </c:pt>
                <c:pt idx="5">
                  <c:v>10046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66-4A94-9947-EB2ED895C9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3474335"/>
        <c:axId val="789772143"/>
      </c:lineChart>
      <c:catAx>
        <c:axId val="113347433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772143"/>
        <c:crosses val="autoZero"/>
        <c:auto val="1"/>
        <c:lblAlgn val="ctr"/>
        <c:lblOffset val="100"/>
        <c:noMultiLvlLbl val="0"/>
      </c:catAx>
      <c:valAx>
        <c:axId val="78977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47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FE5D-2998-2A4F-93A8-075A7D612589}" type="datetimeFigureOut">
              <a:rPr lang="de-DE" smtClean="0"/>
              <a:t>28.11.2019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010E9-2F42-6A41-AF57-45D9ABC671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255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18145-12B3-6643-9C03-472C05DC6A0F}" type="datetimeFigureOut">
              <a:rPr lang="de-DE" smtClean="0"/>
              <a:t>28.11.2019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493F7-2D0F-2840-ADAC-FAC0AA5425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6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969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23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637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735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149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542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1526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067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4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3263"/>
            <a:ext cx="6237287" cy="3509962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29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469467" y="10414029"/>
            <a:ext cx="2655622" cy="55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616" tIns="45306" rIns="90616" bIns="45306" anchor="b"/>
          <a:lstStyle/>
          <a:p>
            <a:pPr algn="r" defTabSz="905358"/>
            <a:fld id="{429F119B-C8E2-4DA2-85D7-C8974B1AC25D}" type="slidenum">
              <a:rPr lang="en-US" sz="110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pPr algn="r" defTabSz="905358"/>
              <a:t>5</a:t>
            </a:fld>
            <a:endParaRPr lang="en-US" sz="1100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01663" y="839788"/>
            <a:ext cx="7353301" cy="4137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9440" y="5225103"/>
            <a:ext cx="4495983" cy="4891986"/>
          </a:xfrm>
          <a:noFill/>
        </p:spPr>
        <p:txBody>
          <a:bodyPr wrap="square" lIns="90616" tIns="45306" rIns="90616" bIns="4530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AU" dirty="0">
                <a:latin typeface="Arial" charset="0"/>
                <a:ea typeface="ＭＳ Ｐゴシック" pitchFamily="34" charset="-128"/>
              </a:rPr>
              <a:t>Great range of merchants to be proud of</a:t>
            </a:r>
          </a:p>
          <a:p>
            <a:pPr eaLnBrk="1" hangingPunct="1">
              <a:spcBef>
                <a:spcPct val="0"/>
              </a:spcBef>
            </a:pPr>
            <a:r>
              <a:rPr lang="en-AU" dirty="0">
                <a:latin typeface="Arial" charset="0"/>
                <a:ea typeface="ＭＳ Ｐゴシック" pitchFamily="34" charset="-128"/>
              </a:rPr>
              <a:t>Select eRetailing – Macys, John Lewis, Crew Clothing, Coles</a:t>
            </a:r>
          </a:p>
          <a:p>
            <a:pPr eaLnBrk="1" hangingPunct="1">
              <a:spcBef>
                <a:spcPct val="0"/>
              </a:spcBef>
            </a:pPr>
            <a:r>
              <a:rPr lang="en-AU" dirty="0">
                <a:latin typeface="Arial" charset="0"/>
                <a:ea typeface="ＭＳ Ｐゴシック" pitchFamily="34" charset="-128"/>
              </a:rPr>
              <a:t>Select</a:t>
            </a:r>
            <a:r>
              <a:rPr lang="en-AU" baseline="0" dirty="0">
                <a:latin typeface="Arial" charset="0"/>
                <a:ea typeface="ＭＳ Ｐゴシック" pitchFamily="34" charset="-128"/>
              </a:rPr>
              <a:t> Online Travel – KLM, Hotwire, Singapore Airlines, Air China</a:t>
            </a:r>
          </a:p>
          <a:p>
            <a:pPr eaLnBrk="1" hangingPunct="1">
              <a:spcBef>
                <a:spcPct val="0"/>
              </a:spcBef>
            </a:pPr>
            <a:r>
              <a:rPr lang="en-AU" baseline="0" dirty="0">
                <a:latin typeface="Arial" charset="0"/>
                <a:ea typeface="ＭＳ Ｐゴシック" pitchFamily="34" charset="-128"/>
              </a:rPr>
              <a:t>Select Digital Goods – PokerStars, </a:t>
            </a:r>
          </a:p>
          <a:p>
            <a:pPr eaLnBrk="1" hangingPunct="1">
              <a:spcBef>
                <a:spcPct val="0"/>
              </a:spcBef>
            </a:pPr>
            <a:endParaRPr lang="en-AU" baseline="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AU" baseline="0" dirty="0">
                <a:latin typeface="Arial" charset="0"/>
                <a:ea typeface="ＭＳ Ｐゴシック" pitchFamily="34" charset="-128"/>
              </a:rPr>
              <a:t>, NGD Studios, Vostu</a:t>
            </a:r>
          </a:p>
          <a:p>
            <a:pPr eaLnBrk="1" hangingPunct="1">
              <a:spcBef>
                <a:spcPct val="0"/>
              </a:spcBef>
            </a:pPr>
            <a:r>
              <a:rPr lang="en-AU" baseline="0" dirty="0">
                <a:latin typeface="Arial" charset="0"/>
                <a:ea typeface="ＭＳ Ｐゴシック" pitchFamily="34" charset="-128"/>
              </a:rPr>
              <a:t>Select Digital Services (includes Telcos) – Netflix, QuickFlix, GiffGaff, Telefonica, Lyra Mobile, Lebara Mobile Tesco</a:t>
            </a:r>
            <a:endParaRPr lang="en-AU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856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55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54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275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65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0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0" y="3429000"/>
            <a:ext cx="12192000" cy="3447000"/>
          </a:xfrm>
          <a:prstGeom prst="rect">
            <a:avLst/>
          </a:prstGeom>
          <a:gradFill>
            <a:gsLst>
              <a:gs pos="0">
                <a:srgbClr val="205A88">
                  <a:alpha val="0"/>
                </a:srgbClr>
              </a:gs>
              <a:gs pos="99000">
                <a:srgbClr val="0A86C9">
                  <a:alpha val="88000"/>
                </a:srgbClr>
              </a:gs>
              <a:gs pos="75000">
                <a:srgbClr val="0A86C9">
                  <a:alpha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pic>
        <p:nvPicPr>
          <p:cNvPr id="14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4212A46-074E-9A47-984A-FA9A8415D3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1495" y="5354688"/>
            <a:ext cx="4847978" cy="11346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" y="1587"/>
            <a:ext cx="12186358" cy="6854826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2821" y="-1587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Bild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1653" y="934202"/>
            <a:ext cx="1371596" cy="1371596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8B75C87E-A547-C44D-85D7-19800ACB57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D7E642FA-58B6-A64C-B437-A3E041633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74E8AA39-3DCE-844C-A4C8-84559CCC9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8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80EB9B7A-81F3-A842-BBC2-541DEF8C6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8" y="0"/>
            <a:ext cx="12192000" cy="6858000"/>
          </a:xfrm>
          <a:prstGeom prst="rect">
            <a:avLst/>
          </a:prstGeom>
        </p:spPr>
      </p:pic>
      <p:sp>
        <p:nvSpPr>
          <p:cNvPr id="10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6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8" name="Freihandform 17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83B4B060-5D03-0C40-BF27-A9A18BA7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1183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61B62C6-76BF-2248-A7C8-54032C334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535720A-BAC9-C041-97CC-F9648BFDA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-2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467604AC-3184-1347-8DA8-61B67B8F1D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136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79B683-0665-0E45-80A8-CB4D1F7FD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Fußzeilenplatzhalte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2" name="Hide"/>
          <p:cNvSpPr/>
          <p:nvPr userDrawn="1"/>
        </p:nvSpPr>
        <p:spPr>
          <a:xfrm>
            <a:off x="-2" y="6138000"/>
            <a:ext cx="205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6" name="Text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2016000"/>
            <a:ext cx="10515600" cy="378356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>
                <a:solidFill>
                  <a:schemeClr val="bg1"/>
                </a:solidFill>
              </a:defRPr>
            </a:lvl1pPr>
            <a:lvl2pPr marL="522895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702891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768586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948582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First level (Arial 18pt)</a:t>
            </a:r>
          </a:p>
          <a:p>
            <a:pPr lvl="1"/>
            <a:r>
              <a:rPr lang="en-US" noProof="0"/>
              <a:t>Second level (Arial 18pt)</a:t>
            </a:r>
          </a:p>
          <a:p>
            <a:pPr lvl="2"/>
            <a:r>
              <a:rPr lang="en-US" noProof="0"/>
              <a:t>Third level (Arial 18pt)</a:t>
            </a:r>
          </a:p>
          <a:p>
            <a:pPr lvl="3"/>
            <a:r>
              <a:rPr lang="en-US" noProof="0"/>
              <a:t>Fourth level (Arial 18pt)</a:t>
            </a:r>
          </a:p>
          <a:p>
            <a:pPr lvl="4"/>
            <a:r>
              <a:rPr lang="en-US" noProof="0"/>
              <a:t>Fifth level (Arial 18pt)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Agenda Title (Arial 28pt)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838200" y="1948721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838200" y="2350957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838200" y="2753193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838200" y="3155429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838200" y="3557665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838200" y="3959901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838200" y="4362137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838200" y="4764373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838200" y="5166609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838200" y="5568846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LOGO">
            <a:extLst>
              <a:ext uri="{FF2B5EF4-FFF2-40B4-BE49-F238E27FC236}">
                <a16:creationId xmlns:a16="http://schemas.microsoft.com/office/drawing/2014/main" id="{4E46E55A-9BC9-0E42-AE0C-8BE4C5A8F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" y="0"/>
            <a:ext cx="12186358" cy="6854826"/>
          </a:xfrm>
          <a:prstGeom prst="rect">
            <a:avLst/>
          </a:prstGeom>
        </p:spPr>
      </p:pic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pic>
        <p:nvPicPr>
          <p:cNvPr id="13" name="Bild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927" y="930055"/>
            <a:ext cx="1371596" cy="1371596"/>
          </a:xfrm>
          <a:prstGeom prst="rect">
            <a:avLst/>
          </a:prstGeom>
        </p:spPr>
      </p:pic>
      <p:pic>
        <p:nvPicPr>
          <p:cNvPr id="14" name="LOGO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Foliennummernplatzhalter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Fußzeilenplatzhalte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Text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2016000"/>
            <a:ext cx="10515600" cy="378356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>
                <a:solidFill>
                  <a:schemeClr val="bg1"/>
                </a:solidFill>
              </a:defRPr>
            </a:lvl1pPr>
            <a:lvl2pPr marL="522895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702891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768586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948582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First level (Arial 18pt)</a:t>
            </a:r>
          </a:p>
          <a:p>
            <a:pPr lvl="1"/>
            <a:r>
              <a:rPr lang="en-US" noProof="0"/>
              <a:t>Second level (Arial 18pt)</a:t>
            </a:r>
          </a:p>
          <a:p>
            <a:pPr lvl="2"/>
            <a:r>
              <a:rPr lang="en-US" noProof="0"/>
              <a:t>Third level (Arial 18pt)</a:t>
            </a:r>
          </a:p>
          <a:p>
            <a:pPr lvl="3"/>
            <a:r>
              <a:rPr lang="en-US" noProof="0"/>
              <a:t>Fourth level (Arial 18pt)</a:t>
            </a:r>
          </a:p>
          <a:p>
            <a:pPr lvl="4"/>
            <a:r>
              <a:rPr lang="en-US" noProof="0"/>
              <a:t>Fifth level (Arial 18pt)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Agenda Title (Arial 28pt)</a:t>
            </a:r>
          </a:p>
        </p:txBody>
      </p:sp>
      <p:sp>
        <p:nvSpPr>
          <p:cNvPr id="32" name="Freihandform 31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F0C663C7-AF94-0D43-BD1E-0749AEEB03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88829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660799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- no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84438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+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ICON"/>
          <p:cNvGrpSpPr>
            <a:grpSpLocks noChangeAspect="1"/>
          </p:cNvGrpSpPr>
          <p:nvPr userDrawn="1"/>
        </p:nvGrpSpPr>
        <p:grpSpPr bwMode="auto">
          <a:xfrm>
            <a:off x="6002146" y="534257"/>
            <a:ext cx="5752703" cy="5752703"/>
            <a:chOff x="2267" y="994"/>
            <a:chExt cx="2000" cy="2000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2267" y="994"/>
              <a:ext cx="2001" cy="2001"/>
            </a:xfrm>
            <a:custGeom>
              <a:avLst/>
              <a:gdLst>
                <a:gd name="T0" fmla="*/ 4502 w 8827"/>
                <a:gd name="T1" fmla="*/ 7111 h 8827"/>
                <a:gd name="T2" fmla="*/ 2792 w 8827"/>
                <a:gd name="T3" fmla="*/ 6737 h 8827"/>
                <a:gd name="T4" fmla="*/ 2499 w 8827"/>
                <a:gd name="T5" fmla="*/ 3003 h 8827"/>
                <a:gd name="T6" fmla="*/ 2543 w 8827"/>
                <a:gd name="T7" fmla="*/ 2950 h 8827"/>
                <a:gd name="T8" fmla="*/ 3367 w 8827"/>
                <a:gd name="T9" fmla="*/ 2943 h 8827"/>
                <a:gd name="T10" fmla="*/ 3420 w 8827"/>
                <a:gd name="T11" fmla="*/ 2981 h 8827"/>
                <a:gd name="T12" fmla="*/ 3446 w 8827"/>
                <a:gd name="T13" fmla="*/ 5944 h 8827"/>
                <a:gd name="T14" fmla="*/ 3912 w 8827"/>
                <a:gd name="T15" fmla="*/ 6331 h 8827"/>
                <a:gd name="T16" fmla="*/ 4377 w 8827"/>
                <a:gd name="T17" fmla="*/ 5944 h 8827"/>
                <a:gd name="T18" fmla="*/ 4405 w 8827"/>
                <a:gd name="T19" fmla="*/ 2984 h 8827"/>
                <a:gd name="T20" fmla="*/ 4460 w 8827"/>
                <a:gd name="T21" fmla="*/ 2943 h 8827"/>
                <a:gd name="T22" fmla="*/ 5282 w 8827"/>
                <a:gd name="T23" fmla="*/ 2949 h 8827"/>
                <a:gd name="T24" fmla="*/ 5323 w 8827"/>
                <a:gd name="T25" fmla="*/ 3000 h 8827"/>
                <a:gd name="T26" fmla="*/ 8285 w 8827"/>
                <a:gd name="T27" fmla="*/ 3456 h 8827"/>
                <a:gd name="T28" fmla="*/ 6677 w 8827"/>
                <a:gd name="T29" fmla="*/ 5448 h 8827"/>
                <a:gd name="T30" fmla="*/ 6648 w 8827"/>
                <a:gd name="T31" fmla="*/ 5511 h 8827"/>
                <a:gd name="T32" fmla="*/ 5820 w 8827"/>
                <a:gd name="T33" fmla="*/ 5531 h 8827"/>
                <a:gd name="T34" fmla="*/ 5762 w 8827"/>
                <a:gd name="T35" fmla="*/ 5504 h 8827"/>
                <a:gd name="T36" fmla="*/ 5741 w 8827"/>
                <a:gd name="T37" fmla="*/ 1391 h 8827"/>
                <a:gd name="T38" fmla="*/ 5766 w 8827"/>
                <a:gd name="T39" fmla="*/ 1334 h 8827"/>
                <a:gd name="T40" fmla="*/ 7373 w 8827"/>
                <a:gd name="T41" fmla="*/ 1309 h 8827"/>
                <a:gd name="T42" fmla="*/ 6879 w 8827"/>
                <a:gd name="T43" fmla="*/ 752 h 8827"/>
                <a:gd name="T44" fmla="*/ 3543 w 8827"/>
                <a:gd name="T45" fmla="*/ 80 h 8827"/>
                <a:gd name="T46" fmla="*/ 591 w 8827"/>
                <a:gd name="T47" fmla="*/ 2207 h 8827"/>
                <a:gd name="T48" fmla="*/ 226 w 8827"/>
                <a:gd name="T49" fmla="*/ 5826 h 8827"/>
                <a:gd name="T50" fmla="*/ 2733 w 8827"/>
                <a:gd name="T51" fmla="*/ 8499 h 8827"/>
                <a:gd name="T52" fmla="*/ 6356 w 8827"/>
                <a:gd name="T53" fmla="*/ 8377 h 8827"/>
                <a:gd name="T54" fmla="*/ 8682 w 8827"/>
                <a:gd name="T55" fmla="*/ 5557 h 8827"/>
                <a:gd name="T56" fmla="*/ 8536 w 8827"/>
                <a:gd name="T57" fmla="*/ 2832 h 8827"/>
                <a:gd name="T58" fmla="*/ 7517 w 8827"/>
                <a:gd name="T59" fmla="*/ 2918 h 8827"/>
                <a:gd name="T60" fmla="*/ 7458 w 8827"/>
                <a:gd name="T61" fmla="*/ 2237 h 8827"/>
                <a:gd name="T62" fmla="*/ 8034 w 8827"/>
                <a:gd name="T63" fmla="*/ 8206 h 8827"/>
                <a:gd name="T64" fmla="*/ 8211 w 8827"/>
                <a:gd name="T65" fmla="*/ 8285 h 8827"/>
                <a:gd name="T66" fmla="*/ 8267 w 8827"/>
                <a:gd name="T67" fmla="*/ 8472 h 8827"/>
                <a:gd name="T68" fmla="*/ 8166 w 8827"/>
                <a:gd name="T69" fmla="*/ 8637 h 8827"/>
                <a:gd name="T70" fmla="*/ 7973 w 8827"/>
                <a:gd name="T71" fmla="*/ 8669 h 8827"/>
                <a:gd name="T72" fmla="*/ 7823 w 8827"/>
                <a:gd name="T73" fmla="*/ 8544 h 8827"/>
                <a:gd name="T74" fmla="*/ 7803 w 8827"/>
                <a:gd name="T75" fmla="*/ 8391 h 8827"/>
                <a:gd name="T76" fmla="*/ 7915 w 8827"/>
                <a:gd name="T77" fmla="*/ 8237 h 8827"/>
                <a:gd name="T78" fmla="*/ 8010 w 8827"/>
                <a:gd name="T79" fmla="*/ 8242 h 8827"/>
                <a:gd name="T80" fmla="*/ 7866 w 8827"/>
                <a:gd name="T81" fmla="*/ 8319 h 8827"/>
                <a:gd name="T82" fmla="*/ 7828 w 8827"/>
                <a:gd name="T83" fmla="*/ 8480 h 8827"/>
                <a:gd name="T84" fmla="*/ 7924 w 8827"/>
                <a:gd name="T85" fmla="*/ 8613 h 8827"/>
                <a:gd name="T86" fmla="*/ 8087 w 8827"/>
                <a:gd name="T87" fmla="*/ 8630 h 8827"/>
                <a:gd name="T88" fmla="*/ 8208 w 8827"/>
                <a:gd name="T89" fmla="*/ 8517 h 8827"/>
                <a:gd name="T90" fmla="*/ 8212 w 8827"/>
                <a:gd name="T91" fmla="*/ 8373 h 8827"/>
                <a:gd name="T92" fmla="*/ 8104 w 8827"/>
                <a:gd name="T93" fmla="*/ 8257 h 8827"/>
                <a:gd name="T94" fmla="*/ 8003 w 8827"/>
                <a:gd name="T95" fmla="*/ 8309 h 8827"/>
                <a:gd name="T96" fmla="*/ 8102 w 8827"/>
                <a:gd name="T97" fmla="*/ 8327 h 8827"/>
                <a:gd name="T98" fmla="*/ 8111 w 8827"/>
                <a:gd name="T99" fmla="*/ 8335 h 8827"/>
                <a:gd name="T100" fmla="*/ 8128 w 8827"/>
                <a:gd name="T101" fmla="*/ 8378 h 8827"/>
                <a:gd name="T102" fmla="*/ 8111 w 8827"/>
                <a:gd name="T103" fmla="*/ 8424 h 8827"/>
                <a:gd name="T104" fmla="*/ 8077 w 8827"/>
                <a:gd name="T105" fmla="*/ 8444 h 8827"/>
                <a:gd name="T106" fmla="*/ 8114 w 8827"/>
                <a:gd name="T107" fmla="*/ 8482 h 8827"/>
                <a:gd name="T108" fmla="*/ 8093 w 8827"/>
                <a:gd name="T109" fmla="*/ 8570 h 8827"/>
                <a:gd name="T110" fmla="*/ 8074 w 8827"/>
                <a:gd name="T111" fmla="*/ 8492 h 8827"/>
                <a:gd name="T112" fmla="*/ 8048 w 8827"/>
                <a:gd name="T113" fmla="*/ 8462 h 8827"/>
                <a:gd name="T114" fmla="*/ 8032 w 8827"/>
                <a:gd name="T115" fmla="*/ 8432 h 8827"/>
                <a:gd name="T116" fmla="*/ 8081 w 8827"/>
                <a:gd name="T117" fmla="*/ 8393 h 8827"/>
                <a:gd name="T118" fmla="*/ 8048 w 8827"/>
                <a:gd name="T119" fmla="*/ 8345 h 8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7" h="8827">
                  <a:moveTo>
                    <a:pt x="5325" y="5810"/>
                  </a:moveTo>
                  <a:lnTo>
                    <a:pt x="5319" y="5968"/>
                  </a:lnTo>
                  <a:lnTo>
                    <a:pt x="5300" y="6117"/>
                  </a:lnTo>
                  <a:lnTo>
                    <a:pt x="5270" y="6259"/>
                  </a:lnTo>
                  <a:lnTo>
                    <a:pt x="5227" y="6392"/>
                  </a:lnTo>
                  <a:lnTo>
                    <a:pt x="5173" y="6516"/>
                  </a:lnTo>
                  <a:lnTo>
                    <a:pt x="5108" y="6631"/>
                  </a:lnTo>
                  <a:lnTo>
                    <a:pt x="5033" y="6736"/>
                  </a:lnTo>
                  <a:lnTo>
                    <a:pt x="4946" y="6832"/>
                  </a:lnTo>
                  <a:lnTo>
                    <a:pt x="4850" y="6917"/>
                  </a:lnTo>
                  <a:lnTo>
                    <a:pt x="4743" y="6993"/>
                  </a:lnTo>
                  <a:lnTo>
                    <a:pt x="4627" y="7057"/>
                  </a:lnTo>
                  <a:lnTo>
                    <a:pt x="4502" y="7111"/>
                  </a:lnTo>
                  <a:lnTo>
                    <a:pt x="4367" y="7153"/>
                  </a:lnTo>
                  <a:lnTo>
                    <a:pt x="4224" y="7183"/>
                  </a:lnTo>
                  <a:lnTo>
                    <a:pt x="4073" y="7202"/>
                  </a:lnTo>
                  <a:lnTo>
                    <a:pt x="3914" y="7208"/>
                  </a:lnTo>
                  <a:lnTo>
                    <a:pt x="3754" y="7202"/>
                  </a:lnTo>
                  <a:lnTo>
                    <a:pt x="3602" y="7184"/>
                  </a:lnTo>
                  <a:lnTo>
                    <a:pt x="3459" y="7153"/>
                  </a:lnTo>
                  <a:lnTo>
                    <a:pt x="3325" y="7111"/>
                  </a:lnTo>
                  <a:lnTo>
                    <a:pt x="3199" y="7058"/>
                  </a:lnTo>
                  <a:lnTo>
                    <a:pt x="3082" y="6993"/>
                  </a:lnTo>
                  <a:lnTo>
                    <a:pt x="2975" y="6918"/>
                  </a:lnTo>
                  <a:lnTo>
                    <a:pt x="2878" y="6833"/>
                  </a:lnTo>
                  <a:lnTo>
                    <a:pt x="2792" y="6737"/>
                  </a:lnTo>
                  <a:lnTo>
                    <a:pt x="2715" y="6631"/>
                  </a:lnTo>
                  <a:lnTo>
                    <a:pt x="2650" y="6516"/>
                  </a:lnTo>
                  <a:lnTo>
                    <a:pt x="2596" y="6392"/>
                  </a:lnTo>
                  <a:lnTo>
                    <a:pt x="2553" y="6259"/>
                  </a:lnTo>
                  <a:lnTo>
                    <a:pt x="2522" y="6118"/>
                  </a:lnTo>
                  <a:lnTo>
                    <a:pt x="2503" y="5968"/>
                  </a:lnTo>
                  <a:lnTo>
                    <a:pt x="2497" y="5810"/>
                  </a:lnTo>
                  <a:lnTo>
                    <a:pt x="2497" y="3023"/>
                  </a:lnTo>
                  <a:lnTo>
                    <a:pt x="2497" y="3023"/>
                  </a:lnTo>
                  <a:lnTo>
                    <a:pt x="2497" y="3017"/>
                  </a:lnTo>
                  <a:lnTo>
                    <a:pt x="2497" y="3012"/>
                  </a:lnTo>
                  <a:lnTo>
                    <a:pt x="2498" y="3008"/>
                  </a:lnTo>
                  <a:lnTo>
                    <a:pt x="2499" y="3003"/>
                  </a:lnTo>
                  <a:lnTo>
                    <a:pt x="2501" y="2998"/>
                  </a:lnTo>
                  <a:lnTo>
                    <a:pt x="2503" y="2993"/>
                  </a:lnTo>
                  <a:lnTo>
                    <a:pt x="2505" y="2988"/>
                  </a:lnTo>
                  <a:lnTo>
                    <a:pt x="2508" y="2984"/>
                  </a:lnTo>
                  <a:lnTo>
                    <a:pt x="2511" y="2979"/>
                  </a:lnTo>
                  <a:lnTo>
                    <a:pt x="2514" y="2974"/>
                  </a:lnTo>
                  <a:lnTo>
                    <a:pt x="2517" y="2970"/>
                  </a:lnTo>
                  <a:lnTo>
                    <a:pt x="2521" y="2966"/>
                  </a:lnTo>
                  <a:lnTo>
                    <a:pt x="2525" y="2962"/>
                  </a:lnTo>
                  <a:lnTo>
                    <a:pt x="2529" y="2959"/>
                  </a:lnTo>
                  <a:lnTo>
                    <a:pt x="2534" y="2956"/>
                  </a:lnTo>
                  <a:lnTo>
                    <a:pt x="2539" y="2953"/>
                  </a:lnTo>
                  <a:lnTo>
                    <a:pt x="2543" y="2950"/>
                  </a:lnTo>
                  <a:lnTo>
                    <a:pt x="2548" y="2948"/>
                  </a:lnTo>
                  <a:lnTo>
                    <a:pt x="2552" y="2946"/>
                  </a:lnTo>
                  <a:lnTo>
                    <a:pt x="2557" y="2945"/>
                  </a:lnTo>
                  <a:lnTo>
                    <a:pt x="2562" y="2944"/>
                  </a:lnTo>
                  <a:lnTo>
                    <a:pt x="2567" y="2943"/>
                  </a:lnTo>
                  <a:lnTo>
                    <a:pt x="2572" y="2942"/>
                  </a:lnTo>
                  <a:lnTo>
                    <a:pt x="2577" y="2942"/>
                  </a:lnTo>
                  <a:lnTo>
                    <a:pt x="3352" y="2942"/>
                  </a:lnTo>
                  <a:lnTo>
                    <a:pt x="3352" y="2942"/>
                  </a:lnTo>
                  <a:lnTo>
                    <a:pt x="3352" y="2942"/>
                  </a:lnTo>
                  <a:lnTo>
                    <a:pt x="3357" y="2942"/>
                  </a:lnTo>
                  <a:lnTo>
                    <a:pt x="3362" y="2942"/>
                  </a:lnTo>
                  <a:lnTo>
                    <a:pt x="3367" y="2943"/>
                  </a:lnTo>
                  <a:lnTo>
                    <a:pt x="3371" y="2944"/>
                  </a:lnTo>
                  <a:lnTo>
                    <a:pt x="3376" y="2945"/>
                  </a:lnTo>
                  <a:lnTo>
                    <a:pt x="3381" y="2947"/>
                  </a:lnTo>
                  <a:lnTo>
                    <a:pt x="3386" y="2949"/>
                  </a:lnTo>
                  <a:lnTo>
                    <a:pt x="3391" y="2952"/>
                  </a:lnTo>
                  <a:lnTo>
                    <a:pt x="3395" y="2955"/>
                  </a:lnTo>
                  <a:lnTo>
                    <a:pt x="3400" y="2958"/>
                  </a:lnTo>
                  <a:lnTo>
                    <a:pt x="3404" y="2961"/>
                  </a:lnTo>
                  <a:lnTo>
                    <a:pt x="3407" y="2964"/>
                  </a:lnTo>
                  <a:lnTo>
                    <a:pt x="3411" y="2968"/>
                  </a:lnTo>
                  <a:lnTo>
                    <a:pt x="3414" y="2972"/>
                  </a:lnTo>
                  <a:lnTo>
                    <a:pt x="3417" y="2976"/>
                  </a:lnTo>
                  <a:lnTo>
                    <a:pt x="3420" y="2981"/>
                  </a:lnTo>
                  <a:lnTo>
                    <a:pt x="3422" y="2985"/>
                  </a:lnTo>
                  <a:lnTo>
                    <a:pt x="3424" y="2990"/>
                  </a:lnTo>
                  <a:lnTo>
                    <a:pt x="3426" y="2995"/>
                  </a:lnTo>
                  <a:lnTo>
                    <a:pt x="3427" y="3000"/>
                  </a:lnTo>
                  <a:lnTo>
                    <a:pt x="3428" y="3004"/>
                  </a:lnTo>
                  <a:lnTo>
                    <a:pt x="3429" y="3009"/>
                  </a:lnTo>
                  <a:lnTo>
                    <a:pt x="3429" y="3014"/>
                  </a:lnTo>
                  <a:lnTo>
                    <a:pt x="3430" y="3020"/>
                  </a:lnTo>
                  <a:lnTo>
                    <a:pt x="3430" y="3025"/>
                  </a:lnTo>
                  <a:lnTo>
                    <a:pt x="3430" y="5742"/>
                  </a:lnTo>
                  <a:lnTo>
                    <a:pt x="3431" y="5814"/>
                  </a:lnTo>
                  <a:lnTo>
                    <a:pt x="3437" y="5882"/>
                  </a:lnTo>
                  <a:lnTo>
                    <a:pt x="3446" y="5944"/>
                  </a:lnTo>
                  <a:lnTo>
                    <a:pt x="3459" y="6002"/>
                  </a:lnTo>
                  <a:lnTo>
                    <a:pt x="3476" y="6055"/>
                  </a:lnTo>
                  <a:lnTo>
                    <a:pt x="3497" y="6103"/>
                  </a:lnTo>
                  <a:lnTo>
                    <a:pt x="3521" y="6147"/>
                  </a:lnTo>
                  <a:lnTo>
                    <a:pt x="3549" y="6186"/>
                  </a:lnTo>
                  <a:lnTo>
                    <a:pt x="3581" y="6220"/>
                  </a:lnTo>
                  <a:lnTo>
                    <a:pt x="3616" y="6250"/>
                  </a:lnTo>
                  <a:lnTo>
                    <a:pt x="3656" y="6275"/>
                  </a:lnTo>
                  <a:lnTo>
                    <a:pt x="3699" y="6295"/>
                  </a:lnTo>
                  <a:lnTo>
                    <a:pt x="3747" y="6311"/>
                  </a:lnTo>
                  <a:lnTo>
                    <a:pt x="3798" y="6322"/>
                  </a:lnTo>
                  <a:lnTo>
                    <a:pt x="3853" y="6329"/>
                  </a:lnTo>
                  <a:lnTo>
                    <a:pt x="3912" y="6331"/>
                  </a:lnTo>
                  <a:lnTo>
                    <a:pt x="3970" y="6329"/>
                  </a:lnTo>
                  <a:lnTo>
                    <a:pt x="4025" y="6322"/>
                  </a:lnTo>
                  <a:lnTo>
                    <a:pt x="4077" y="6311"/>
                  </a:lnTo>
                  <a:lnTo>
                    <a:pt x="4124" y="6295"/>
                  </a:lnTo>
                  <a:lnTo>
                    <a:pt x="4167" y="6275"/>
                  </a:lnTo>
                  <a:lnTo>
                    <a:pt x="4207" y="6250"/>
                  </a:lnTo>
                  <a:lnTo>
                    <a:pt x="4242" y="6220"/>
                  </a:lnTo>
                  <a:lnTo>
                    <a:pt x="4274" y="6186"/>
                  </a:lnTo>
                  <a:lnTo>
                    <a:pt x="4302" y="6147"/>
                  </a:lnTo>
                  <a:lnTo>
                    <a:pt x="4327" y="6103"/>
                  </a:lnTo>
                  <a:lnTo>
                    <a:pt x="4347" y="6055"/>
                  </a:lnTo>
                  <a:lnTo>
                    <a:pt x="4364" y="6002"/>
                  </a:lnTo>
                  <a:lnTo>
                    <a:pt x="4377" y="5944"/>
                  </a:lnTo>
                  <a:lnTo>
                    <a:pt x="4386" y="5882"/>
                  </a:lnTo>
                  <a:lnTo>
                    <a:pt x="4392" y="5814"/>
                  </a:lnTo>
                  <a:lnTo>
                    <a:pt x="4394" y="5742"/>
                  </a:lnTo>
                  <a:lnTo>
                    <a:pt x="4394" y="3023"/>
                  </a:lnTo>
                  <a:lnTo>
                    <a:pt x="4394" y="3023"/>
                  </a:lnTo>
                  <a:lnTo>
                    <a:pt x="4394" y="3017"/>
                  </a:lnTo>
                  <a:lnTo>
                    <a:pt x="4395" y="3012"/>
                  </a:lnTo>
                  <a:lnTo>
                    <a:pt x="4395" y="3008"/>
                  </a:lnTo>
                  <a:lnTo>
                    <a:pt x="4397" y="3003"/>
                  </a:lnTo>
                  <a:lnTo>
                    <a:pt x="4398" y="2998"/>
                  </a:lnTo>
                  <a:lnTo>
                    <a:pt x="4400" y="2993"/>
                  </a:lnTo>
                  <a:lnTo>
                    <a:pt x="4402" y="2988"/>
                  </a:lnTo>
                  <a:lnTo>
                    <a:pt x="4405" y="2984"/>
                  </a:lnTo>
                  <a:lnTo>
                    <a:pt x="4407" y="2979"/>
                  </a:lnTo>
                  <a:lnTo>
                    <a:pt x="4411" y="2974"/>
                  </a:lnTo>
                  <a:lnTo>
                    <a:pt x="4414" y="2970"/>
                  </a:lnTo>
                  <a:lnTo>
                    <a:pt x="4418" y="2966"/>
                  </a:lnTo>
                  <a:lnTo>
                    <a:pt x="4422" y="2963"/>
                  </a:lnTo>
                  <a:lnTo>
                    <a:pt x="4427" y="2959"/>
                  </a:lnTo>
                  <a:lnTo>
                    <a:pt x="4431" y="2956"/>
                  </a:lnTo>
                  <a:lnTo>
                    <a:pt x="4436" y="2953"/>
                  </a:lnTo>
                  <a:lnTo>
                    <a:pt x="4441" y="2950"/>
                  </a:lnTo>
                  <a:lnTo>
                    <a:pt x="4446" y="2948"/>
                  </a:lnTo>
                  <a:lnTo>
                    <a:pt x="4450" y="2946"/>
                  </a:lnTo>
                  <a:lnTo>
                    <a:pt x="4455" y="2945"/>
                  </a:lnTo>
                  <a:lnTo>
                    <a:pt x="4460" y="2943"/>
                  </a:lnTo>
                  <a:lnTo>
                    <a:pt x="4465" y="2942"/>
                  </a:lnTo>
                  <a:lnTo>
                    <a:pt x="4470" y="2942"/>
                  </a:lnTo>
                  <a:lnTo>
                    <a:pt x="4475" y="2942"/>
                  </a:lnTo>
                  <a:lnTo>
                    <a:pt x="5244" y="2942"/>
                  </a:lnTo>
                  <a:lnTo>
                    <a:pt x="5244" y="2942"/>
                  </a:lnTo>
                  <a:lnTo>
                    <a:pt x="5246" y="2942"/>
                  </a:lnTo>
                  <a:lnTo>
                    <a:pt x="5252" y="2942"/>
                  </a:lnTo>
                  <a:lnTo>
                    <a:pt x="5257" y="2942"/>
                  </a:lnTo>
                  <a:lnTo>
                    <a:pt x="5262" y="2943"/>
                  </a:lnTo>
                  <a:lnTo>
                    <a:pt x="5267" y="2944"/>
                  </a:lnTo>
                  <a:lnTo>
                    <a:pt x="5272" y="2945"/>
                  </a:lnTo>
                  <a:lnTo>
                    <a:pt x="5277" y="2947"/>
                  </a:lnTo>
                  <a:lnTo>
                    <a:pt x="5282" y="2949"/>
                  </a:lnTo>
                  <a:lnTo>
                    <a:pt x="5286" y="2952"/>
                  </a:lnTo>
                  <a:lnTo>
                    <a:pt x="5291" y="2955"/>
                  </a:lnTo>
                  <a:lnTo>
                    <a:pt x="5295" y="2958"/>
                  </a:lnTo>
                  <a:lnTo>
                    <a:pt x="5299" y="2961"/>
                  </a:lnTo>
                  <a:lnTo>
                    <a:pt x="5303" y="2964"/>
                  </a:lnTo>
                  <a:lnTo>
                    <a:pt x="5306" y="2968"/>
                  </a:lnTo>
                  <a:lnTo>
                    <a:pt x="5310" y="2972"/>
                  </a:lnTo>
                  <a:lnTo>
                    <a:pt x="5313" y="2976"/>
                  </a:lnTo>
                  <a:lnTo>
                    <a:pt x="5315" y="2981"/>
                  </a:lnTo>
                  <a:lnTo>
                    <a:pt x="5318" y="2985"/>
                  </a:lnTo>
                  <a:lnTo>
                    <a:pt x="5320" y="2990"/>
                  </a:lnTo>
                  <a:lnTo>
                    <a:pt x="5322" y="2995"/>
                  </a:lnTo>
                  <a:lnTo>
                    <a:pt x="5323" y="3000"/>
                  </a:lnTo>
                  <a:lnTo>
                    <a:pt x="5324" y="3005"/>
                  </a:lnTo>
                  <a:lnTo>
                    <a:pt x="5325" y="3010"/>
                  </a:lnTo>
                  <a:lnTo>
                    <a:pt x="5325" y="3015"/>
                  </a:lnTo>
                  <a:lnTo>
                    <a:pt x="5325" y="3021"/>
                  </a:lnTo>
                  <a:lnTo>
                    <a:pt x="5325" y="3023"/>
                  </a:lnTo>
                  <a:lnTo>
                    <a:pt x="5325" y="5810"/>
                  </a:lnTo>
                  <a:close/>
                  <a:moveTo>
                    <a:pt x="8536" y="2832"/>
                  </a:moveTo>
                  <a:lnTo>
                    <a:pt x="8515" y="2948"/>
                  </a:lnTo>
                  <a:lnTo>
                    <a:pt x="8485" y="3060"/>
                  </a:lnTo>
                  <a:lnTo>
                    <a:pt x="8446" y="3167"/>
                  </a:lnTo>
                  <a:lnTo>
                    <a:pt x="8400" y="3269"/>
                  </a:lnTo>
                  <a:lnTo>
                    <a:pt x="8346" y="3366"/>
                  </a:lnTo>
                  <a:lnTo>
                    <a:pt x="8285" y="3456"/>
                  </a:lnTo>
                  <a:lnTo>
                    <a:pt x="8218" y="3540"/>
                  </a:lnTo>
                  <a:lnTo>
                    <a:pt x="8144" y="3617"/>
                  </a:lnTo>
                  <a:lnTo>
                    <a:pt x="8064" y="3687"/>
                  </a:lnTo>
                  <a:lnTo>
                    <a:pt x="7979" y="3749"/>
                  </a:lnTo>
                  <a:lnTo>
                    <a:pt x="7889" y="3802"/>
                  </a:lnTo>
                  <a:lnTo>
                    <a:pt x="7794" y="3847"/>
                  </a:lnTo>
                  <a:lnTo>
                    <a:pt x="7694" y="3882"/>
                  </a:lnTo>
                  <a:lnTo>
                    <a:pt x="7591" y="3908"/>
                  </a:lnTo>
                  <a:lnTo>
                    <a:pt x="7485" y="3924"/>
                  </a:lnTo>
                  <a:lnTo>
                    <a:pt x="7375" y="3930"/>
                  </a:lnTo>
                  <a:lnTo>
                    <a:pt x="6677" y="3930"/>
                  </a:lnTo>
                  <a:lnTo>
                    <a:pt x="6677" y="5448"/>
                  </a:lnTo>
                  <a:lnTo>
                    <a:pt x="6677" y="5448"/>
                  </a:lnTo>
                  <a:lnTo>
                    <a:pt x="6677" y="5454"/>
                  </a:lnTo>
                  <a:lnTo>
                    <a:pt x="6676" y="5459"/>
                  </a:lnTo>
                  <a:lnTo>
                    <a:pt x="6675" y="5464"/>
                  </a:lnTo>
                  <a:lnTo>
                    <a:pt x="6674" y="5469"/>
                  </a:lnTo>
                  <a:lnTo>
                    <a:pt x="6672" y="5474"/>
                  </a:lnTo>
                  <a:lnTo>
                    <a:pt x="6670" y="5479"/>
                  </a:lnTo>
                  <a:lnTo>
                    <a:pt x="6668" y="5484"/>
                  </a:lnTo>
                  <a:lnTo>
                    <a:pt x="6665" y="5488"/>
                  </a:lnTo>
                  <a:lnTo>
                    <a:pt x="6662" y="5493"/>
                  </a:lnTo>
                  <a:lnTo>
                    <a:pt x="6659" y="5498"/>
                  </a:lnTo>
                  <a:lnTo>
                    <a:pt x="6655" y="5503"/>
                  </a:lnTo>
                  <a:lnTo>
                    <a:pt x="6652" y="5507"/>
                  </a:lnTo>
                  <a:lnTo>
                    <a:pt x="6648" y="5511"/>
                  </a:lnTo>
                  <a:lnTo>
                    <a:pt x="6644" y="5514"/>
                  </a:lnTo>
                  <a:lnTo>
                    <a:pt x="6639" y="5517"/>
                  </a:lnTo>
                  <a:lnTo>
                    <a:pt x="6634" y="5520"/>
                  </a:lnTo>
                  <a:lnTo>
                    <a:pt x="6630" y="5523"/>
                  </a:lnTo>
                  <a:lnTo>
                    <a:pt x="6625" y="5525"/>
                  </a:lnTo>
                  <a:lnTo>
                    <a:pt x="6620" y="5527"/>
                  </a:lnTo>
                  <a:lnTo>
                    <a:pt x="6615" y="5529"/>
                  </a:lnTo>
                  <a:lnTo>
                    <a:pt x="6610" y="5530"/>
                  </a:lnTo>
                  <a:lnTo>
                    <a:pt x="6605" y="5531"/>
                  </a:lnTo>
                  <a:lnTo>
                    <a:pt x="6600" y="5531"/>
                  </a:lnTo>
                  <a:lnTo>
                    <a:pt x="6594" y="5531"/>
                  </a:lnTo>
                  <a:lnTo>
                    <a:pt x="5820" y="5531"/>
                  </a:lnTo>
                  <a:lnTo>
                    <a:pt x="5820" y="5531"/>
                  </a:lnTo>
                  <a:lnTo>
                    <a:pt x="5815" y="5531"/>
                  </a:lnTo>
                  <a:lnTo>
                    <a:pt x="5810" y="5531"/>
                  </a:lnTo>
                  <a:lnTo>
                    <a:pt x="5805" y="5530"/>
                  </a:lnTo>
                  <a:lnTo>
                    <a:pt x="5800" y="5529"/>
                  </a:lnTo>
                  <a:lnTo>
                    <a:pt x="5795" y="5527"/>
                  </a:lnTo>
                  <a:lnTo>
                    <a:pt x="5791" y="5525"/>
                  </a:lnTo>
                  <a:lnTo>
                    <a:pt x="5786" y="5523"/>
                  </a:lnTo>
                  <a:lnTo>
                    <a:pt x="5781" y="5520"/>
                  </a:lnTo>
                  <a:lnTo>
                    <a:pt x="5777" y="5517"/>
                  </a:lnTo>
                  <a:lnTo>
                    <a:pt x="5773" y="5514"/>
                  </a:lnTo>
                  <a:lnTo>
                    <a:pt x="5769" y="5511"/>
                  </a:lnTo>
                  <a:lnTo>
                    <a:pt x="5765" y="5508"/>
                  </a:lnTo>
                  <a:lnTo>
                    <a:pt x="5762" y="5504"/>
                  </a:lnTo>
                  <a:lnTo>
                    <a:pt x="5758" y="5500"/>
                  </a:lnTo>
                  <a:lnTo>
                    <a:pt x="5755" y="5496"/>
                  </a:lnTo>
                  <a:lnTo>
                    <a:pt x="5752" y="5491"/>
                  </a:lnTo>
                  <a:lnTo>
                    <a:pt x="5750" y="5487"/>
                  </a:lnTo>
                  <a:lnTo>
                    <a:pt x="5747" y="5482"/>
                  </a:lnTo>
                  <a:lnTo>
                    <a:pt x="5746" y="5477"/>
                  </a:lnTo>
                  <a:lnTo>
                    <a:pt x="5744" y="5472"/>
                  </a:lnTo>
                  <a:lnTo>
                    <a:pt x="5743" y="5468"/>
                  </a:lnTo>
                  <a:lnTo>
                    <a:pt x="5742" y="5463"/>
                  </a:lnTo>
                  <a:lnTo>
                    <a:pt x="5742" y="5458"/>
                  </a:lnTo>
                  <a:lnTo>
                    <a:pt x="5741" y="5452"/>
                  </a:lnTo>
                  <a:lnTo>
                    <a:pt x="5741" y="5448"/>
                  </a:lnTo>
                  <a:lnTo>
                    <a:pt x="5741" y="1391"/>
                  </a:lnTo>
                  <a:lnTo>
                    <a:pt x="5741" y="1391"/>
                  </a:lnTo>
                  <a:lnTo>
                    <a:pt x="5742" y="1386"/>
                  </a:lnTo>
                  <a:lnTo>
                    <a:pt x="5743" y="1381"/>
                  </a:lnTo>
                  <a:lnTo>
                    <a:pt x="5744" y="1375"/>
                  </a:lnTo>
                  <a:lnTo>
                    <a:pt x="5745" y="1371"/>
                  </a:lnTo>
                  <a:lnTo>
                    <a:pt x="5746" y="1366"/>
                  </a:lnTo>
                  <a:lnTo>
                    <a:pt x="5748" y="1361"/>
                  </a:lnTo>
                  <a:lnTo>
                    <a:pt x="5751" y="1356"/>
                  </a:lnTo>
                  <a:lnTo>
                    <a:pt x="5753" y="1351"/>
                  </a:lnTo>
                  <a:lnTo>
                    <a:pt x="5756" y="1346"/>
                  </a:lnTo>
                  <a:lnTo>
                    <a:pt x="5759" y="1342"/>
                  </a:lnTo>
                  <a:lnTo>
                    <a:pt x="5763" y="1338"/>
                  </a:lnTo>
                  <a:lnTo>
                    <a:pt x="5766" y="1334"/>
                  </a:lnTo>
                  <a:lnTo>
                    <a:pt x="5770" y="1330"/>
                  </a:lnTo>
                  <a:lnTo>
                    <a:pt x="5775" y="1326"/>
                  </a:lnTo>
                  <a:lnTo>
                    <a:pt x="5779" y="1323"/>
                  </a:lnTo>
                  <a:lnTo>
                    <a:pt x="5784" y="1320"/>
                  </a:lnTo>
                  <a:lnTo>
                    <a:pt x="5789" y="1317"/>
                  </a:lnTo>
                  <a:lnTo>
                    <a:pt x="5794" y="1315"/>
                  </a:lnTo>
                  <a:lnTo>
                    <a:pt x="5799" y="1313"/>
                  </a:lnTo>
                  <a:lnTo>
                    <a:pt x="5804" y="1311"/>
                  </a:lnTo>
                  <a:lnTo>
                    <a:pt x="5809" y="1310"/>
                  </a:lnTo>
                  <a:lnTo>
                    <a:pt x="5814" y="1309"/>
                  </a:lnTo>
                  <a:lnTo>
                    <a:pt x="5819" y="1309"/>
                  </a:lnTo>
                  <a:lnTo>
                    <a:pt x="5824" y="1309"/>
                  </a:lnTo>
                  <a:lnTo>
                    <a:pt x="7373" y="1309"/>
                  </a:lnTo>
                  <a:lnTo>
                    <a:pt x="7373" y="1309"/>
                  </a:lnTo>
                  <a:lnTo>
                    <a:pt x="7376" y="1309"/>
                  </a:lnTo>
                  <a:lnTo>
                    <a:pt x="7424" y="1310"/>
                  </a:lnTo>
                  <a:lnTo>
                    <a:pt x="7470" y="1312"/>
                  </a:lnTo>
                  <a:lnTo>
                    <a:pt x="7516" y="1316"/>
                  </a:lnTo>
                  <a:lnTo>
                    <a:pt x="7563" y="1323"/>
                  </a:lnTo>
                  <a:lnTo>
                    <a:pt x="7563" y="1323"/>
                  </a:lnTo>
                  <a:lnTo>
                    <a:pt x="7453" y="1214"/>
                  </a:lnTo>
                  <a:lnTo>
                    <a:pt x="7343" y="1111"/>
                  </a:lnTo>
                  <a:lnTo>
                    <a:pt x="7231" y="1015"/>
                  </a:lnTo>
                  <a:lnTo>
                    <a:pt x="7118" y="923"/>
                  </a:lnTo>
                  <a:lnTo>
                    <a:pt x="7001" y="836"/>
                  </a:lnTo>
                  <a:lnTo>
                    <a:pt x="6879" y="752"/>
                  </a:lnTo>
                  <a:lnTo>
                    <a:pt x="6753" y="670"/>
                  </a:lnTo>
                  <a:lnTo>
                    <a:pt x="6619" y="591"/>
                  </a:lnTo>
                  <a:lnTo>
                    <a:pt x="6356" y="449"/>
                  </a:lnTo>
                  <a:lnTo>
                    <a:pt x="6092" y="327"/>
                  </a:lnTo>
                  <a:lnTo>
                    <a:pt x="5826" y="225"/>
                  </a:lnTo>
                  <a:lnTo>
                    <a:pt x="5557" y="143"/>
                  </a:lnTo>
                  <a:lnTo>
                    <a:pt x="5282" y="80"/>
                  </a:lnTo>
                  <a:lnTo>
                    <a:pt x="5001" y="35"/>
                  </a:lnTo>
                  <a:lnTo>
                    <a:pt x="4712" y="9"/>
                  </a:lnTo>
                  <a:lnTo>
                    <a:pt x="4412" y="0"/>
                  </a:lnTo>
                  <a:lnTo>
                    <a:pt x="4113" y="9"/>
                  </a:lnTo>
                  <a:lnTo>
                    <a:pt x="3824" y="35"/>
                  </a:lnTo>
                  <a:lnTo>
                    <a:pt x="3543" y="80"/>
                  </a:lnTo>
                  <a:lnTo>
                    <a:pt x="3268" y="143"/>
                  </a:lnTo>
                  <a:lnTo>
                    <a:pt x="2999" y="225"/>
                  </a:lnTo>
                  <a:lnTo>
                    <a:pt x="2733" y="327"/>
                  </a:lnTo>
                  <a:lnTo>
                    <a:pt x="2469" y="449"/>
                  </a:lnTo>
                  <a:lnTo>
                    <a:pt x="2206" y="591"/>
                  </a:lnTo>
                  <a:lnTo>
                    <a:pt x="1951" y="748"/>
                  </a:lnTo>
                  <a:lnTo>
                    <a:pt x="1714" y="916"/>
                  </a:lnTo>
                  <a:lnTo>
                    <a:pt x="1493" y="1095"/>
                  </a:lnTo>
                  <a:lnTo>
                    <a:pt x="1287" y="1287"/>
                  </a:lnTo>
                  <a:lnTo>
                    <a:pt x="1095" y="1494"/>
                  </a:lnTo>
                  <a:lnTo>
                    <a:pt x="916" y="1715"/>
                  </a:lnTo>
                  <a:lnTo>
                    <a:pt x="748" y="1952"/>
                  </a:lnTo>
                  <a:lnTo>
                    <a:pt x="591" y="2207"/>
                  </a:lnTo>
                  <a:lnTo>
                    <a:pt x="449" y="2470"/>
                  </a:lnTo>
                  <a:lnTo>
                    <a:pt x="327" y="2734"/>
                  </a:lnTo>
                  <a:lnTo>
                    <a:pt x="226" y="3000"/>
                  </a:lnTo>
                  <a:lnTo>
                    <a:pt x="143" y="3269"/>
                  </a:lnTo>
                  <a:lnTo>
                    <a:pt x="80" y="3543"/>
                  </a:lnTo>
                  <a:lnTo>
                    <a:pt x="35" y="3824"/>
                  </a:lnTo>
                  <a:lnTo>
                    <a:pt x="9" y="4113"/>
                  </a:lnTo>
                  <a:lnTo>
                    <a:pt x="0" y="4413"/>
                  </a:lnTo>
                  <a:lnTo>
                    <a:pt x="9" y="4712"/>
                  </a:lnTo>
                  <a:lnTo>
                    <a:pt x="35" y="5001"/>
                  </a:lnTo>
                  <a:lnTo>
                    <a:pt x="80" y="5282"/>
                  </a:lnTo>
                  <a:lnTo>
                    <a:pt x="143" y="5557"/>
                  </a:lnTo>
                  <a:lnTo>
                    <a:pt x="226" y="5826"/>
                  </a:lnTo>
                  <a:lnTo>
                    <a:pt x="327" y="6092"/>
                  </a:lnTo>
                  <a:lnTo>
                    <a:pt x="449" y="6356"/>
                  </a:lnTo>
                  <a:lnTo>
                    <a:pt x="591" y="6619"/>
                  </a:lnTo>
                  <a:lnTo>
                    <a:pt x="748" y="6874"/>
                  </a:lnTo>
                  <a:lnTo>
                    <a:pt x="916" y="7111"/>
                  </a:lnTo>
                  <a:lnTo>
                    <a:pt x="1095" y="7332"/>
                  </a:lnTo>
                  <a:lnTo>
                    <a:pt x="1287" y="7539"/>
                  </a:lnTo>
                  <a:lnTo>
                    <a:pt x="1493" y="7731"/>
                  </a:lnTo>
                  <a:lnTo>
                    <a:pt x="1714" y="7910"/>
                  </a:lnTo>
                  <a:lnTo>
                    <a:pt x="1951" y="8078"/>
                  </a:lnTo>
                  <a:lnTo>
                    <a:pt x="2206" y="8235"/>
                  </a:lnTo>
                  <a:lnTo>
                    <a:pt x="2469" y="8377"/>
                  </a:lnTo>
                  <a:lnTo>
                    <a:pt x="2733" y="8499"/>
                  </a:lnTo>
                  <a:lnTo>
                    <a:pt x="2999" y="8601"/>
                  </a:lnTo>
                  <a:lnTo>
                    <a:pt x="3268" y="8683"/>
                  </a:lnTo>
                  <a:lnTo>
                    <a:pt x="3543" y="8746"/>
                  </a:lnTo>
                  <a:lnTo>
                    <a:pt x="3824" y="8791"/>
                  </a:lnTo>
                  <a:lnTo>
                    <a:pt x="4113" y="8817"/>
                  </a:lnTo>
                  <a:lnTo>
                    <a:pt x="4412" y="8826"/>
                  </a:lnTo>
                  <a:lnTo>
                    <a:pt x="4712" y="8817"/>
                  </a:lnTo>
                  <a:lnTo>
                    <a:pt x="5001" y="8791"/>
                  </a:lnTo>
                  <a:lnTo>
                    <a:pt x="5282" y="8746"/>
                  </a:lnTo>
                  <a:lnTo>
                    <a:pt x="5557" y="8683"/>
                  </a:lnTo>
                  <a:lnTo>
                    <a:pt x="5826" y="8601"/>
                  </a:lnTo>
                  <a:lnTo>
                    <a:pt x="6092" y="8499"/>
                  </a:lnTo>
                  <a:lnTo>
                    <a:pt x="6356" y="8377"/>
                  </a:lnTo>
                  <a:lnTo>
                    <a:pt x="6619" y="8235"/>
                  </a:lnTo>
                  <a:lnTo>
                    <a:pt x="6874" y="8078"/>
                  </a:lnTo>
                  <a:lnTo>
                    <a:pt x="7111" y="7910"/>
                  </a:lnTo>
                  <a:lnTo>
                    <a:pt x="7332" y="7731"/>
                  </a:lnTo>
                  <a:lnTo>
                    <a:pt x="7538" y="7539"/>
                  </a:lnTo>
                  <a:lnTo>
                    <a:pt x="7730" y="7332"/>
                  </a:lnTo>
                  <a:lnTo>
                    <a:pt x="7909" y="7111"/>
                  </a:lnTo>
                  <a:lnTo>
                    <a:pt x="8077" y="6874"/>
                  </a:lnTo>
                  <a:lnTo>
                    <a:pt x="8234" y="6619"/>
                  </a:lnTo>
                  <a:lnTo>
                    <a:pt x="8376" y="6356"/>
                  </a:lnTo>
                  <a:lnTo>
                    <a:pt x="8498" y="6092"/>
                  </a:lnTo>
                  <a:lnTo>
                    <a:pt x="8600" y="5826"/>
                  </a:lnTo>
                  <a:lnTo>
                    <a:pt x="8682" y="5557"/>
                  </a:lnTo>
                  <a:lnTo>
                    <a:pt x="8746" y="5283"/>
                  </a:lnTo>
                  <a:lnTo>
                    <a:pt x="8791" y="5001"/>
                  </a:lnTo>
                  <a:lnTo>
                    <a:pt x="8817" y="4712"/>
                  </a:lnTo>
                  <a:lnTo>
                    <a:pt x="8826" y="4413"/>
                  </a:lnTo>
                  <a:lnTo>
                    <a:pt x="8822" y="4203"/>
                  </a:lnTo>
                  <a:lnTo>
                    <a:pt x="8809" y="4001"/>
                  </a:lnTo>
                  <a:lnTo>
                    <a:pt x="8787" y="3803"/>
                  </a:lnTo>
                  <a:lnTo>
                    <a:pt x="8756" y="3608"/>
                  </a:lnTo>
                  <a:lnTo>
                    <a:pt x="8715" y="3415"/>
                  </a:lnTo>
                  <a:lnTo>
                    <a:pt x="8664" y="3223"/>
                  </a:lnTo>
                  <a:lnTo>
                    <a:pt x="8603" y="3029"/>
                  </a:lnTo>
                  <a:lnTo>
                    <a:pt x="8532" y="2832"/>
                  </a:lnTo>
                  <a:lnTo>
                    <a:pt x="8536" y="2832"/>
                  </a:lnTo>
                  <a:close/>
                  <a:moveTo>
                    <a:pt x="6677" y="2137"/>
                  </a:moveTo>
                  <a:lnTo>
                    <a:pt x="6677" y="3102"/>
                  </a:lnTo>
                  <a:lnTo>
                    <a:pt x="7178" y="3102"/>
                  </a:lnTo>
                  <a:lnTo>
                    <a:pt x="7216" y="3100"/>
                  </a:lnTo>
                  <a:lnTo>
                    <a:pt x="7254" y="3094"/>
                  </a:lnTo>
                  <a:lnTo>
                    <a:pt x="7291" y="3086"/>
                  </a:lnTo>
                  <a:lnTo>
                    <a:pt x="7328" y="3073"/>
                  </a:lnTo>
                  <a:lnTo>
                    <a:pt x="7364" y="3057"/>
                  </a:lnTo>
                  <a:lnTo>
                    <a:pt x="7399" y="3036"/>
                  </a:lnTo>
                  <a:lnTo>
                    <a:pt x="7432" y="3013"/>
                  </a:lnTo>
                  <a:lnTo>
                    <a:pt x="7463" y="2985"/>
                  </a:lnTo>
                  <a:lnTo>
                    <a:pt x="7491" y="2953"/>
                  </a:lnTo>
                  <a:lnTo>
                    <a:pt x="7517" y="2918"/>
                  </a:lnTo>
                  <a:lnTo>
                    <a:pt x="7540" y="2878"/>
                  </a:lnTo>
                  <a:lnTo>
                    <a:pt x="7559" y="2835"/>
                  </a:lnTo>
                  <a:lnTo>
                    <a:pt x="7575" y="2787"/>
                  </a:lnTo>
                  <a:lnTo>
                    <a:pt x="7586" y="2735"/>
                  </a:lnTo>
                  <a:lnTo>
                    <a:pt x="7594" y="2680"/>
                  </a:lnTo>
                  <a:lnTo>
                    <a:pt x="7596" y="2620"/>
                  </a:lnTo>
                  <a:lnTo>
                    <a:pt x="7593" y="2540"/>
                  </a:lnTo>
                  <a:lnTo>
                    <a:pt x="7582" y="2470"/>
                  </a:lnTo>
                  <a:lnTo>
                    <a:pt x="7566" y="2409"/>
                  </a:lnTo>
                  <a:lnTo>
                    <a:pt x="7545" y="2355"/>
                  </a:lnTo>
                  <a:lnTo>
                    <a:pt x="7519" y="2309"/>
                  </a:lnTo>
                  <a:lnTo>
                    <a:pt x="7490" y="2270"/>
                  </a:lnTo>
                  <a:lnTo>
                    <a:pt x="7458" y="2237"/>
                  </a:lnTo>
                  <a:lnTo>
                    <a:pt x="7424" y="2210"/>
                  </a:lnTo>
                  <a:lnTo>
                    <a:pt x="7389" y="2188"/>
                  </a:lnTo>
                  <a:lnTo>
                    <a:pt x="7354" y="2171"/>
                  </a:lnTo>
                  <a:lnTo>
                    <a:pt x="7319" y="2159"/>
                  </a:lnTo>
                  <a:lnTo>
                    <a:pt x="7285" y="2149"/>
                  </a:lnTo>
                  <a:lnTo>
                    <a:pt x="7253" y="2143"/>
                  </a:lnTo>
                  <a:lnTo>
                    <a:pt x="7224" y="2139"/>
                  </a:lnTo>
                  <a:lnTo>
                    <a:pt x="7199" y="2137"/>
                  </a:lnTo>
                  <a:lnTo>
                    <a:pt x="7178" y="2137"/>
                  </a:lnTo>
                  <a:lnTo>
                    <a:pt x="6677" y="2137"/>
                  </a:lnTo>
                  <a:close/>
                  <a:moveTo>
                    <a:pt x="8033" y="8206"/>
                  </a:moveTo>
                  <a:lnTo>
                    <a:pt x="8033" y="8206"/>
                  </a:lnTo>
                  <a:lnTo>
                    <a:pt x="8034" y="8206"/>
                  </a:lnTo>
                  <a:lnTo>
                    <a:pt x="8050" y="8207"/>
                  </a:lnTo>
                  <a:lnTo>
                    <a:pt x="8066" y="8208"/>
                  </a:lnTo>
                  <a:lnTo>
                    <a:pt x="8081" y="8210"/>
                  </a:lnTo>
                  <a:lnTo>
                    <a:pt x="8096" y="8213"/>
                  </a:lnTo>
                  <a:lnTo>
                    <a:pt x="8110" y="8218"/>
                  </a:lnTo>
                  <a:lnTo>
                    <a:pt x="8124" y="8223"/>
                  </a:lnTo>
                  <a:lnTo>
                    <a:pt x="8138" y="8229"/>
                  </a:lnTo>
                  <a:lnTo>
                    <a:pt x="8152" y="8237"/>
                  </a:lnTo>
                  <a:lnTo>
                    <a:pt x="8166" y="8246"/>
                  </a:lnTo>
                  <a:lnTo>
                    <a:pt x="8178" y="8255"/>
                  </a:lnTo>
                  <a:lnTo>
                    <a:pt x="8190" y="8264"/>
                  </a:lnTo>
                  <a:lnTo>
                    <a:pt x="8201" y="8274"/>
                  </a:lnTo>
                  <a:lnTo>
                    <a:pt x="8211" y="8285"/>
                  </a:lnTo>
                  <a:lnTo>
                    <a:pt x="8221" y="8297"/>
                  </a:lnTo>
                  <a:lnTo>
                    <a:pt x="8230" y="8310"/>
                  </a:lnTo>
                  <a:lnTo>
                    <a:pt x="8238" y="8323"/>
                  </a:lnTo>
                  <a:lnTo>
                    <a:pt x="8246" y="8337"/>
                  </a:lnTo>
                  <a:lnTo>
                    <a:pt x="8252" y="8351"/>
                  </a:lnTo>
                  <a:lnTo>
                    <a:pt x="8258" y="8365"/>
                  </a:lnTo>
                  <a:lnTo>
                    <a:pt x="8262" y="8380"/>
                  </a:lnTo>
                  <a:lnTo>
                    <a:pt x="8265" y="8395"/>
                  </a:lnTo>
                  <a:lnTo>
                    <a:pt x="8267" y="8410"/>
                  </a:lnTo>
                  <a:lnTo>
                    <a:pt x="8269" y="8425"/>
                  </a:lnTo>
                  <a:lnTo>
                    <a:pt x="8269" y="8441"/>
                  </a:lnTo>
                  <a:lnTo>
                    <a:pt x="8269" y="8457"/>
                  </a:lnTo>
                  <a:lnTo>
                    <a:pt x="8267" y="8472"/>
                  </a:lnTo>
                  <a:lnTo>
                    <a:pt x="8265" y="8487"/>
                  </a:lnTo>
                  <a:lnTo>
                    <a:pt x="8262" y="8502"/>
                  </a:lnTo>
                  <a:lnTo>
                    <a:pt x="8258" y="8516"/>
                  </a:lnTo>
                  <a:lnTo>
                    <a:pt x="8252" y="8530"/>
                  </a:lnTo>
                  <a:lnTo>
                    <a:pt x="8246" y="8544"/>
                  </a:lnTo>
                  <a:lnTo>
                    <a:pt x="8238" y="8558"/>
                  </a:lnTo>
                  <a:lnTo>
                    <a:pt x="8230" y="8572"/>
                  </a:lnTo>
                  <a:lnTo>
                    <a:pt x="8221" y="8584"/>
                  </a:lnTo>
                  <a:lnTo>
                    <a:pt x="8211" y="8596"/>
                  </a:lnTo>
                  <a:lnTo>
                    <a:pt x="8201" y="8608"/>
                  </a:lnTo>
                  <a:lnTo>
                    <a:pt x="8190" y="8618"/>
                  </a:lnTo>
                  <a:lnTo>
                    <a:pt x="8178" y="8628"/>
                  </a:lnTo>
                  <a:lnTo>
                    <a:pt x="8166" y="8637"/>
                  </a:lnTo>
                  <a:lnTo>
                    <a:pt x="8152" y="8645"/>
                  </a:lnTo>
                  <a:lnTo>
                    <a:pt x="8138" y="8653"/>
                  </a:lnTo>
                  <a:lnTo>
                    <a:pt x="8124" y="8659"/>
                  </a:lnTo>
                  <a:lnTo>
                    <a:pt x="8110" y="8664"/>
                  </a:lnTo>
                  <a:lnTo>
                    <a:pt x="8095" y="8669"/>
                  </a:lnTo>
                  <a:lnTo>
                    <a:pt x="8081" y="8672"/>
                  </a:lnTo>
                  <a:lnTo>
                    <a:pt x="8066" y="8674"/>
                  </a:lnTo>
                  <a:lnTo>
                    <a:pt x="8050" y="8676"/>
                  </a:lnTo>
                  <a:lnTo>
                    <a:pt x="8034" y="8676"/>
                  </a:lnTo>
                  <a:lnTo>
                    <a:pt x="8018" y="8676"/>
                  </a:lnTo>
                  <a:lnTo>
                    <a:pt x="8003" y="8674"/>
                  </a:lnTo>
                  <a:lnTo>
                    <a:pt x="7988" y="8672"/>
                  </a:lnTo>
                  <a:lnTo>
                    <a:pt x="7973" y="8669"/>
                  </a:lnTo>
                  <a:lnTo>
                    <a:pt x="7959" y="8664"/>
                  </a:lnTo>
                  <a:lnTo>
                    <a:pt x="7945" y="8659"/>
                  </a:lnTo>
                  <a:lnTo>
                    <a:pt x="7931" y="8653"/>
                  </a:lnTo>
                  <a:lnTo>
                    <a:pt x="7917" y="8645"/>
                  </a:lnTo>
                  <a:lnTo>
                    <a:pt x="7904" y="8637"/>
                  </a:lnTo>
                  <a:lnTo>
                    <a:pt x="7891" y="8628"/>
                  </a:lnTo>
                  <a:lnTo>
                    <a:pt x="7879" y="8618"/>
                  </a:lnTo>
                  <a:lnTo>
                    <a:pt x="7868" y="8608"/>
                  </a:lnTo>
                  <a:lnTo>
                    <a:pt x="7857" y="8596"/>
                  </a:lnTo>
                  <a:lnTo>
                    <a:pt x="7848" y="8584"/>
                  </a:lnTo>
                  <a:lnTo>
                    <a:pt x="7839" y="8572"/>
                  </a:lnTo>
                  <a:lnTo>
                    <a:pt x="7830" y="8558"/>
                  </a:lnTo>
                  <a:lnTo>
                    <a:pt x="7823" y="8544"/>
                  </a:lnTo>
                  <a:lnTo>
                    <a:pt x="7816" y="8530"/>
                  </a:lnTo>
                  <a:lnTo>
                    <a:pt x="7811" y="8516"/>
                  </a:lnTo>
                  <a:lnTo>
                    <a:pt x="7807" y="8502"/>
                  </a:lnTo>
                  <a:lnTo>
                    <a:pt x="7803" y="8487"/>
                  </a:lnTo>
                  <a:lnTo>
                    <a:pt x="7801" y="8472"/>
                  </a:lnTo>
                  <a:lnTo>
                    <a:pt x="7800" y="8457"/>
                  </a:lnTo>
                  <a:lnTo>
                    <a:pt x="7799" y="8441"/>
                  </a:lnTo>
                  <a:lnTo>
                    <a:pt x="7799" y="8440"/>
                  </a:lnTo>
                  <a:lnTo>
                    <a:pt x="7799" y="8440"/>
                  </a:lnTo>
                  <a:lnTo>
                    <a:pt x="7799" y="8437"/>
                  </a:lnTo>
                  <a:lnTo>
                    <a:pt x="7800" y="8421"/>
                  </a:lnTo>
                  <a:lnTo>
                    <a:pt x="7801" y="8406"/>
                  </a:lnTo>
                  <a:lnTo>
                    <a:pt x="7803" y="8391"/>
                  </a:lnTo>
                  <a:lnTo>
                    <a:pt x="7807" y="8377"/>
                  </a:lnTo>
                  <a:lnTo>
                    <a:pt x="7811" y="8363"/>
                  </a:lnTo>
                  <a:lnTo>
                    <a:pt x="7816" y="8349"/>
                  </a:lnTo>
                  <a:lnTo>
                    <a:pt x="7823" y="8335"/>
                  </a:lnTo>
                  <a:lnTo>
                    <a:pt x="7830" y="8321"/>
                  </a:lnTo>
                  <a:lnTo>
                    <a:pt x="7838" y="8308"/>
                  </a:lnTo>
                  <a:lnTo>
                    <a:pt x="7847" y="8295"/>
                  </a:lnTo>
                  <a:lnTo>
                    <a:pt x="7857" y="8284"/>
                  </a:lnTo>
                  <a:lnTo>
                    <a:pt x="7867" y="8273"/>
                  </a:lnTo>
                  <a:lnTo>
                    <a:pt x="7878" y="8263"/>
                  </a:lnTo>
                  <a:lnTo>
                    <a:pt x="7889" y="8254"/>
                  </a:lnTo>
                  <a:lnTo>
                    <a:pt x="7902" y="8245"/>
                  </a:lnTo>
                  <a:lnTo>
                    <a:pt x="7915" y="8237"/>
                  </a:lnTo>
                  <a:lnTo>
                    <a:pt x="7929" y="8230"/>
                  </a:lnTo>
                  <a:lnTo>
                    <a:pt x="7943" y="8223"/>
                  </a:lnTo>
                  <a:lnTo>
                    <a:pt x="7957" y="8218"/>
                  </a:lnTo>
                  <a:lnTo>
                    <a:pt x="7971" y="8214"/>
                  </a:lnTo>
                  <a:lnTo>
                    <a:pt x="7985" y="8210"/>
                  </a:lnTo>
                  <a:lnTo>
                    <a:pt x="8000" y="8208"/>
                  </a:lnTo>
                  <a:lnTo>
                    <a:pt x="8015" y="8207"/>
                  </a:lnTo>
                  <a:lnTo>
                    <a:pt x="8031" y="8206"/>
                  </a:lnTo>
                  <a:lnTo>
                    <a:pt x="8033" y="8206"/>
                  </a:lnTo>
                  <a:close/>
                  <a:moveTo>
                    <a:pt x="8033" y="8242"/>
                  </a:moveTo>
                  <a:lnTo>
                    <a:pt x="8033" y="8242"/>
                  </a:lnTo>
                  <a:lnTo>
                    <a:pt x="8023" y="8242"/>
                  </a:lnTo>
                  <a:lnTo>
                    <a:pt x="8010" y="8242"/>
                  </a:lnTo>
                  <a:lnTo>
                    <a:pt x="7997" y="8244"/>
                  </a:lnTo>
                  <a:lnTo>
                    <a:pt x="7984" y="8245"/>
                  </a:lnTo>
                  <a:lnTo>
                    <a:pt x="7972" y="8248"/>
                  </a:lnTo>
                  <a:lnTo>
                    <a:pt x="7960" y="8252"/>
                  </a:lnTo>
                  <a:lnTo>
                    <a:pt x="7948" y="8256"/>
                  </a:lnTo>
                  <a:lnTo>
                    <a:pt x="7936" y="8262"/>
                  </a:lnTo>
                  <a:lnTo>
                    <a:pt x="7924" y="8268"/>
                  </a:lnTo>
                  <a:lnTo>
                    <a:pt x="7913" y="8275"/>
                  </a:lnTo>
                  <a:lnTo>
                    <a:pt x="7902" y="8283"/>
                  </a:lnTo>
                  <a:lnTo>
                    <a:pt x="7892" y="8291"/>
                  </a:lnTo>
                  <a:lnTo>
                    <a:pt x="7883" y="8300"/>
                  </a:lnTo>
                  <a:lnTo>
                    <a:pt x="7874" y="8309"/>
                  </a:lnTo>
                  <a:lnTo>
                    <a:pt x="7866" y="8319"/>
                  </a:lnTo>
                  <a:lnTo>
                    <a:pt x="7858" y="8330"/>
                  </a:lnTo>
                  <a:lnTo>
                    <a:pt x="7851" y="8341"/>
                  </a:lnTo>
                  <a:lnTo>
                    <a:pt x="7845" y="8353"/>
                  </a:lnTo>
                  <a:lnTo>
                    <a:pt x="7839" y="8365"/>
                  </a:lnTo>
                  <a:lnTo>
                    <a:pt x="7834" y="8377"/>
                  </a:lnTo>
                  <a:lnTo>
                    <a:pt x="7831" y="8389"/>
                  </a:lnTo>
                  <a:lnTo>
                    <a:pt x="7828" y="8402"/>
                  </a:lnTo>
                  <a:lnTo>
                    <a:pt x="7826" y="8415"/>
                  </a:lnTo>
                  <a:lnTo>
                    <a:pt x="7825" y="8428"/>
                  </a:lnTo>
                  <a:lnTo>
                    <a:pt x="7824" y="8441"/>
                  </a:lnTo>
                  <a:lnTo>
                    <a:pt x="7825" y="8455"/>
                  </a:lnTo>
                  <a:lnTo>
                    <a:pt x="7826" y="8467"/>
                  </a:lnTo>
                  <a:lnTo>
                    <a:pt x="7828" y="8480"/>
                  </a:lnTo>
                  <a:lnTo>
                    <a:pt x="7831" y="8492"/>
                  </a:lnTo>
                  <a:lnTo>
                    <a:pt x="7834" y="8504"/>
                  </a:lnTo>
                  <a:lnTo>
                    <a:pt x="7839" y="8516"/>
                  </a:lnTo>
                  <a:lnTo>
                    <a:pt x="7845" y="8528"/>
                  </a:lnTo>
                  <a:lnTo>
                    <a:pt x="7851" y="8540"/>
                  </a:lnTo>
                  <a:lnTo>
                    <a:pt x="7858" y="8552"/>
                  </a:lnTo>
                  <a:lnTo>
                    <a:pt x="7866" y="8562"/>
                  </a:lnTo>
                  <a:lnTo>
                    <a:pt x="7874" y="8572"/>
                  </a:lnTo>
                  <a:lnTo>
                    <a:pt x="7883" y="8582"/>
                  </a:lnTo>
                  <a:lnTo>
                    <a:pt x="7892" y="8591"/>
                  </a:lnTo>
                  <a:lnTo>
                    <a:pt x="7902" y="8599"/>
                  </a:lnTo>
                  <a:lnTo>
                    <a:pt x="7913" y="8606"/>
                  </a:lnTo>
                  <a:lnTo>
                    <a:pt x="7924" y="8613"/>
                  </a:lnTo>
                  <a:lnTo>
                    <a:pt x="7936" y="8619"/>
                  </a:lnTo>
                  <a:lnTo>
                    <a:pt x="7948" y="8625"/>
                  </a:lnTo>
                  <a:lnTo>
                    <a:pt x="7960" y="8630"/>
                  </a:lnTo>
                  <a:lnTo>
                    <a:pt x="7972" y="8633"/>
                  </a:lnTo>
                  <a:lnTo>
                    <a:pt x="7984" y="8636"/>
                  </a:lnTo>
                  <a:lnTo>
                    <a:pt x="7997" y="8638"/>
                  </a:lnTo>
                  <a:lnTo>
                    <a:pt x="8010" y="8640"/>
                  </a:lnTo>
                  <a:lnTo>
                    <a:pt x="8023" y="8640"/>
                  </a:lnTo>
                  <a:lnTo>
                    <a:pt x="8037" y="8640"/>
                  </a:lnTo>
                  <a:lnTo>
                    <a:pt x="8050" y="8638"/>
                  </a:lnTo>
                  <a:lnTo>
                    <a:pt x="8063" y="8636"/>
                  </a:lnTo>
                  <a:lnTo>
                    <a:pt x="8075" y="8633"/>
                  </a:lnTo>
                  <a:lnTo>
                    <a:pt x="8087" y="8630"/>
                  </a:lnTo>
                  <a:lnTo>
                    <a:pt x="8099" y="8625"/>
                  </a:lnTo>
                  <a:lnTo>
                    <a:pt x="8111" y="8619"/>
                  </a:lnTo>
                  <a:lnTo>
                    <a:pt x="8123" y="8613"/>
                  </a:lnTo>
                  <a:lnTo>
                    <a:pt x="8135" y="8606"/>
                  </a:lnTo>
                  <a:lnTo>
                    <a:pt x="8145" y="8599"/>
                  </a:lnTo>
                  <a:lnTo>
                    <a:pt x="8155" y="8591"/>
                  </a:lnTo>
                  <a:lnTo>
                    <a:pt x="8164" y="8582"/>
                  </a:lnTo>
                  <a:lnTo>
                    <a:pt x="8173" y="8573"/>
                  </a:lnTo>
                  <a:lnTo>
                    <a:pt x="8181" y="8562"/>
                  </a:lnTo>
                  <a:lnTo>
                    <a:pt x="8189" y="8552"/>
                  </a:lnTo>
                  <a:lnTo>
                    <a:pt x="8196" y="8540"/>
                  </a:lnTo>
                  <a:lnTo>
                    <a:pt x="8202" y="8528"/>
                  </a:lnTo>
                  <a:lnTo>
                    <a:pt x="8208" y="8517"/>
                  </a:lnTo>
                  <a:lnTo>
                    <a:pt x="8212" y="8505"/>
                  </a:lnTo>
                  <a:lnTo>
                    <a:pt x="8216" y="8493"/>
                  </a:lnTo>
                  <a:lnTo>
                    <a:pt x="8219" y="8481"/>
                  </a:lnTo>
                  <a:lnTo>
                    <a:pt x="8221" y="8468"/>
                  </a:lnTo>
                  <a:lnTo>
                    <a:pt x="8222" y="8455"/>
                  </a:lnTo>
                  <a:lnTo>
                    <a:pt x="8222" y="8441"/>
                  </a:lnTo>
                  <a:lnTo>
                    <a:pt x="8222" y="8441"/>
                  </a:lnTo>
                  <a:lnTo>
                    <a:pt x="8222" y="8435"/>
                  </a:lnTo>
                  <a:lnTo>
                    <a:pt x="8222" y="8422"/>
                  </a:lnTo>
                  <a:lnTo>
                    <a:pt x="8221" y="8409"/>
                  </a:lnTo>
                  <a:lnTo>
                    <a:pt x="8219" y="8397"/>
                  </a:lnTo>
                  <a:lnTo>
                    <a:pt x="8216" y="8385"/>
                  </a:lnTo>
                  <a:lnTo>
                    <a:pt x="8212" y="8373"/>
                  </a:lnTo>
                  <a:lnTo>
                    <a:pt x="8208" y="8361"/>
                  </a:lnTo>
                  <a:lnTo>
                    <a:pt x="8202" y="8350"/>
                  </a:lnTo>
                  <a:lnTo>
                    <a:pt x="8196" y="8338"/>
                  </a:lnTo>
                  <a:lnTo>
                    <a:pt x="8189" y="8327"/>
                  </a:lnTo>
                  <a:lnTo>
                    <a:pt x="8182" y="8317"/>
                  </a:lnTo>
                  <a:lnTo>
                    <a:pt x="8174" y="8307"/>
                  </a:lnTo>
                  <a:lnTo>
                    <a:pt x="8166" y="8298"/>
                  </a:lnTo>
                  <a:lnTo>
                    <a:pt x="8157" y="8290"/>
                  </a:lnTo>
                  <a:lnTo>
                    <a:pt x="8147" y="8282"/>
                  </a:lnTo>
                  <a:lnTo>
                    <a:pt x="8137" y="8275"/>
                  </a:lnTo>
                  <a:lnTo>
                    <a:pt x="8126" y="8268"/>
                  </a:lnTo>
                  <a:lnTo>
                    <a:pt x="8115" y="8262"/>
                  </a:lnTo>
                  <a:lnTo>
                    <a:pt x="8104" y="8257"/>
                  </a:lnTo>
                  <a:lnTo>
                    <a:pt x="8092" y="8253"/>
                  </a:lnTo>
                  <a:lnTo>
                    <a:pt x="8081" y="8249"/>
                  </a:lnTo>
                  <a:lnTo>
                    <a:pt x="8070" y="8246"/>
                  </a:lnTo>
                  <a:lnTo>
                    <a:pt x="8058" y="8244"/>
                  </a:lnTo>
                  <a:lnTo>
                    <a:pt x="8046" y="8243"/>
                  </a:lnTo>
                  <a:lnTo>
                    <a:pt x="8033" y="8242"/>
                  </a:lnTo>
                  <a:close/>
                  <a:moveTo>
                    <a:pt x="7989" y="8577"/>
                  </a:moveTo>
                  <a:lnTo>
                    <a:pt x="7948" y="8577"/>
                  </a:lnTo>
                  <a:lnTo>
                    <a:pt x="7948" y="8315"/>
                  </a:lnTo>
                  <a:lnTo>
                    <a:pt x="7948" y="8315"/>
                  </a:lnTo>
                  <a:lnTo>
                    <a:pt x="7967" y="8312"/>
                  </a:lnTo>
                  <a:lnTo>
                    <a:pt x="7985" y="8311"/>
                  </a:lnTo>
                  <a:lnTo>
                    <a:pt x="8003" y="8309"/>
                  </a:lnTo>
                  <a:lnTo>
                    <a:pt x="8022" y="8309"/>
                  </a:lnTo>
                  <a:lnTo>
                    <a:pt x="8022" y="8309"/>
                  </a:lnTo>
                  <a:lnTo>
                    <a:pt x="8032" y="8309"/>
                  </a:lnTo>
                  <a:lnTo>
                    <a:pt x="8041" y="8309"/>
                  </a:lnTo>
                  <a:lnTo>
                    <a:pt x="8050" y="8310"/>
                  </a:lnTo>
                  <a:lnTo>
                    <a:pt x="8059" y="8312"/>
                  </a:lnTo>
                  <a:lnTo>
                    <a:pt x="8068" y="8314"/>
                  </a:lnTo>
                  <a:lnTo>
                    <a:pt x="8076" y="8316"/>
                  </a:lnTo>
                  <a:lnTo>
                    <a:pt x="8085" y="8319"/>
                  </a:lnTo>
                  <a:lnTo>
                    <a:pt x="8093" y="8323"/>
                  </a:lnTo>
                  <a:lnTo>
                    <a:pt x="8101" y="8327"/>
                  </a:lnTo>
                  <a:lnTo>
                    <a:pt x="8101" y="8327"/>
                  </a:lnTo>
                  <a:lnTo>
                    <a:pt x="8102" y="8327"/>
                  </a:lnTo>
                  <a:lnTo>
                    <a:pt x="8102" y="8328"/>
                  </a:lnTo>
                  <a:lnTo>
                    <a:pt x="8102" y="8328"/>
                  </a:lnTo>
                  <a:lnTo>
                    <a:pt x="8102" y="8328"/>
                  </a:lnTo>
                  <a:lnTo>
                    <a:pt x="8103" y="8328"/>
                  </a:lnTo>
                  <a:lnTo>
                    <a:pt x="8103" y="8328"/>
                  </a:lnTo>
                  <a:lnTo>
                    <a:pt x="8103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9" y="8333"/>
                  </a:lnTo>
                  <a:lnTo>
                    <a:pt x="8111" y="8335"/>
                  </a:lnTo>
                  <a:lnTo>
                    <a:pt x="8113" y="8337"/>
                  </a:lnTo>
                  <a:lnTo>
                    <a:pt x="8115" y="8339"/>
                  </a:lnTo>
                  <a:lnTo>
                    <a:pt x="8117" y="8342"/>
                  </a:lnTo>
                  <a:lnTo>
                    <a:pt x="8118" y="8344"/>
                  </a:lnTo>
                  <a:lnTo>
                    <a:pt x="8120" y="8347"/>
                  </a:lnTo>
                  <a:lnTo>
                    <a:pt x="8122" y="8351"/>
                  </a:lnTo>
                  <a:lnTo>
                    <a:pt x="8124" y="8354"/>
                  </a:lnTo>
                  <a:lnTo>
                    <a:pt x="8125" y="8358"/>
                  </a:lnTo>
                  <a:lnTo>
                    <a:pt x="8126" y="8362"/>
                  </a:lnTo>
                  <a:lnTo>
                    <a:pt x="8127" y="8366"/>
                  </a:lnTo>
                  <a:lnTo>
                    <a:pt x="8128" y="8370"/>
                  </a:lnTo>
                  <a:lnTo>
                    <a:pt x="8128" y="8374"/>
                  </a:lnTo>
                  <a:lnTo>
                    <a:pt x="8128" y="8378"/>
                  </a:lnTo>
                  <a:lnTo>
                    <a:pt x="8128" y="8383"/>
                  </a:lnTo>
                  <a:lnTo>
                    <a:pt x="8128" y="8383"/>
                  </a:lnTo>
                  <a:lnTo>
                    <a:pt x="8128" y="8387"/>
                  </a:lnTo>
                  <a:lnTo>
                    <a:pt x="8127" y="8391"/>
                  </a:lnTo>
                  <a:lnTo>
                    <a:pt x="8126" y="8395"/>
                  </a:lnTo>
                  <a:lnTo>
                    <a:pt x="8125" y="8399"/>
                  </a:lnTo>
                  <a:lnTo>
                    <a:pt x="8124" y="8402"/>
                  </a:lnTo>
                  <a:lnTo>
                    <a:pt x="8123" y="8406"/>
                  </a:lnTo>
                  <a:lnTo>
                    <a:pt x="8121" y="8410"/>
                  </a:lnTo>
                  <a:lnTo>
                    <a:pt x="8119" y="8413"/>
                  </a:lnTo>
                  <a:lnTo>
                    <a:pt x="8117" y="8417"/>
                  </a:lnTo>
                  <a:lnTo>
                    <a:pt x="8114" y="8421"/>
                  </a:lnTo>
                  <a:lnTo>
                    <a:pt x="8111" y="8424"/>
                  </a:lnTo>
                  <a:lnTo>
                    <a:pt x="8108" y="8427"/>
                  </a:lnTo>
                  <a:lnTo>
                    <a:pt x="8105" y="8430"/>
                  </a:lnTo>
                  <a:lnTo>
                    <a:pt x="8102" y="8432"/>
                  </a:lnTo>
                  <a:lnTo>
                    <a:pt x="8099" y="8435"/>
                  </a:lnTo>
                  <a:lnTo>
                    <a:pt x="8095" y="8437"/>
                  </a:lnTo>
                  <a:lnTo>
                    <a:pt x="8093" y="8438"/>
                  </a:lnTo>
                  <a:lnTo>
                    <a:pt x="8091" y="8440"/>
                  </a:lnTo>
                  <a:lnTo>
                    <a:pt x="8088" y="8441"/>
                  </a:lnTo>
                  <a:lnTo>
                    <a:pt x="8086" y="8442"/>
                  </a:lnTo>
                  <a:lnTo>
                    <a:pt x="8084" y="8442"/>
                  </a:lnTo>
                  <a:lnTo>
                    <a:pt x="8082" y="8443"/>
                  </a:lnTo>
                  <a:lnTo>
                    <a:pt x="8079" y="8444"/>
                  </a:lnTo>
                  <a:lnTo>
                    <a:pt x="8077" y="8444"/>
                  </a:lnTo>
                  <a:lnTo>
                    <a:pt x="8077" y="8444"/>
                  </a:lnTo>
                  <a:lnTo>
                    <a:pt x="8081" y="8445"/>
                  </a:lnTo>
                  <a:lnTo>
                    <a:pt x="8085" y="8447"/>
                  </a:lnTo>
                  <a:lnTo>
                    <a:pt x="8089" y="8449"/>
                  </a:lnTo>
                  <a:lnTo>
                    <a:pt x="8092" y="8451"/>
                  </a:lnTo>
                  <a:lnTo>
                    <a:pt x="8096" y="8453"/>
                  </a:lnTo>
                  <a:lnTo>
                    <a:pt x="8099" y="8456"/>
                  </a:lnTo>
                  <a:lnTo>
                    <a:pt x="8102" y="8460"/>
                  </a:lnTo>
                  <a:lnTo>
                    <a:pt x="8105" y="8463"/>
                  </a:lnTo>
                  <a:lnTo>
                    <a:pt x="8108" y="8468"/>
                  </a:lnTo>
                  <a:lnTo>
                    <a:pt x="8110" y="8472"/>
                  </a:lnTo>
                  <a:lnTo>
                    <a:pt x="8112" y="8477"/>
                  </a:lnTo>
                  <a:lnTo>
                    <a:pt x="8114" y="8482"/>
                  </a:lnTo>
                  <a:lnTo>
                    <a:pt x="8116" y="8487"/>
                  </a:lnTo>
                  <a:lnTo>
                    <a:pt x="8118" y="8493"/>
                  </a:lnTo>
                  <a:lnTo>
                    <a:pt x="8120" y="8506"/>
                  </a:lnTo>
                  <a:lnTo>
                    <a:pt x="8120" y="8506"/>
                  </a:lnTo>
                  <a:lnTo>
                    <a:pt x="8121" y="8515"/>
                  </a:lnTo>
                  <a:lnTo>
                    <a:pt x="8122" y="8523"/>
                  </a:lnTo>
                  <a:lnTo>
                    <a:pt x="8124" y="8531"/>
                  </a:lnTo>
                  <a:lnTo>
                    <a:pt x="8126" y="8539"/>
                  </a:lnTo>
                  <a:lnTo>
                    <a:pt x="8128" y="8547"/>
                  </a:lnTo>
                  <a:lnTo>
                    <a:pt x="8131" y="8554"/>
                  </a:lnTo>
                  <a:lnTo>
                    <a:pt x="8137" y="8570"/>
                  </a:lnTo>
                  <a:lnTo>
                    <a:pt x="8093" y="8570"/>
                  </a:lnTo>
                  <a:lnTo>
                    <a:pt x="8093" y="8570"/>
                  </a:lnTo>
                  <a:lnTo>
                    <a:pt x="8090" y="8562"/>
                  </a:lnTo>
                  <a:lnTo>
                    <a:pt x="8086" y="8554"/>
                  </a:lnTo>
                  <a:lnTo>
                    <a:pt x="8084" y="8546"/>
                  </a:lnTo>
                  <a:lnTo>
                    <a:pt x="8081" y="8538"/>
                  </a:lnTo>
                  <a:lnTo>
                    <a:pt x="8079" y="8529"/>
                  </a:lnTo>
                  <a:lnTo>
                    <a:pt x="8077" y="8521"/>
                  </a:lnTo>
                  <a:lnTo>
                    <a:pt x="8076" y="8512"/>
                  </a:lnTo>
                  <a:lnTo>
                    <a:pt x="8075" y="8503"/>
                  </a:lnTo>
                  <a:lnTo>
                    <a:pt x="8075" y="8503"/>
                  </a:lnTo>
                  <a:lnTo>
                    <a:pt x="8075" y="8500"/>
                  </a:lnTo>
                  <a:lnTo>
                    <a:pt x="8075" y="8497"/>
                  </a:lnTo>
                  <a:lnTo>
                    <a:pt x="8074" y="8494"/>
                  </a:lnTo>
                  <a:lnTo>
                    <a:pt x="8074" y="8492"/>
                  </a:lnTo>
                  <a:lnTo>
                    <a:pt x="8073" y="8489"/>
                  </a:lnTo>
                  <a:lnTo>
                    <a:pt x="8072" y="8486"/>
                  </a:lnTo>
                  <a:lnTo>
                    <a:pt x="8071" y="8484"/>
                  </a:lnTo>
                  <a:lnTo>
                    <a:pt x="8069" y="8481"/>
                  </a:lnTo>
                  <a:lnTo>
                    <a:pt x="8067" y="8478"/>
                  </a:lnTo>
                  <a:lnTo>
                    <a:pt x="8065" y="8476"/>
                  </a:lnTo>
                  <a:lnTo>
                    <a:pt x="8064" y="8473"/>
                  </a:lnTo>
                  <a:lnTo>
                    <a:pt x="8061" y="8471"/>
                  </a:lnTo>
                  <a:lnTo>
                    <a:pt x="8059" y="8469"/>
                  </a:lnTo>
                  <a:lnTo>
                    <a:pt x="8057" y="8467"/>
                  </a:lnTo>
                  <a:lnTo>
                    <a:pt x="8054" y="8465"/>
                  </a:lnTo>
                  <a:lnTo>
                    <a:pt x="8051" y="8463"/>
                  </a:lnTo>
                  <a:lnTo>
                    <a:pt x="8048" y="8462"/>
                  </a:lnTo>
                  <a:lnTo>
                    <a:pt x="8045" y="8460"/>
                  </a:lnTo>
                  <a:lnTo>
                    <a:pt x="8042" y="8459"/>
                  </a:lnTo>
                  <a:lnTo>
                    <a:pt x="8039" y="8458"/>
                  </a:lnTo>
                  <a:lnTo>
                    <a:pt x="8036" y="8458"/>
                  </a:lnTo>
                  <a:lnTo>
                    <a:pt x="8033" y="8457"/>
                  </a:lnTo>
                  <a:lnTo>
                    <a:pt x="8029" y="8457"/>
                  </a:lnTo>
                  <a:lnTo>
                    <a:pt x="8026" y="8457"/>
                  </a:lnTo>
                  <a:lnTo>
                    <a:pt x="8019" y="8457"/>
                  </a:lnTo>
                  <a:lnTo>
                    <a:pt x="7989" y="8457"/>
                  </a:lnTo>
                  <a:lnTo>
                    <a:pt x="7989" y="8577"/>
                  </a:lnTo>
                  <a:close/>
                  <a:moveTo>
                    <a:pt x="7989" y="8432"/>
                  </a:moveTo>
                  <a:lnTo>
                    <a:pt x="8019" y="8432"/>
                  </a:lnTo>
                  <a:lnTo>
                    <a:pt x="8032" y="8432"/>
                  </a:lnTo>
                  <a:lnTo>
                    <a:pt x="8038" y="8431"/>
                  </a:lnTo>
                  <a:lnTo>
                    <a:pt x="8044" y="8430"/>
                  </a:lnTo>
                  <a:lnTo>
                    <a:pt x="8049" y="8428"/>
                  </a:lnTo>
                  <a:lnTo>
                    <a:pt x="8054" y="8427"/>
                  </a:lnTo>
                  <a:lnTo>
                    <a:pt x="8059" y="8424"/>
                  </a:lnTo>
                  <a:lnTo>
                    <a:pt x="8063" y="8422"/>
                  </a:lnTo>
                  <a:lnTo>
                    <a:pt x="8067" y="8419"/>
                  </a:lnTo>
                  <a:lnTo>
                    <a:pt x="8071" y="8416"/>
                  </a:lnTo>
                  <a:lnTo>
                    <a:pt x="8074" y="8412"/>
                  </a:lnTo>
                  <a:lnTo>
                    <a:pt x="8076" y="8408"/>
                  </a:lnTo>
                  <a:lnTo>
                    <a:pt x="8078" y="8404"/>
                  </a:lnTo>
                  <a:lnTo>
                    <a:pt x="8080" y="8399"/>
                  </a:lnTo>
                  <a:lnTo>
                    <a:pt x="8081" y="8393"/>
                  </a:lnTo>
                  <a:lnTo>
                    <a:pt x="8081" y="8387"/>
                  </a:lnTo>
                  <a:lnTo>
                    <a:pt x="8081" y="8383"/>
                  </a:lnTo>
                  <a:lnTo>
                    <a:pt x="8080" y="8379"/>
                  </a:lnTo>
                  <a:lnTo>
                    <a:pt x="8079" y="8375"/>
                  </a:lnTo>
                  <a:lnTo>
                    <a:pt x="8078" y="8371"/>
                  </a:lnTo>
                  <a:lnTo>
                    <a:pt x="8076" y="8367"/>
                  </a:lnTo>
                  <a:lnTo>
                    <a:pt x="8073" y="8363"/>
                  </a:lnTo>
                  <a:lnTo>
                    <a:pt x="8070" y="8359"/>
                  </a:lnTo>
                  <a:lnTo>
                    <a:pt x="8067" y="8356"/>
                  </a:lnTo>
                  <a:lnTo>
                    <a:pt x="8063" y="8353"/>
                  </a:lnTo>
                  <a:lnTo>
                    <a:pt x="8059" y="8350"/>
                  </a:lnTo>
                  <a:lnTo>
                    <a:pt x="8053" y="8347"/>
                  </a:lnTo>
                  <a:lnTo>
                    <a:pt x="8048" y="8345"/>
                  </a:lnTo>
                  <a:lnTo>
                    <a:pt x="8042" y="8343"/>
                  </a:lnTo>
                  <a:lnTo>
                    <a:pt x="8035" y="8342"/>
                  </a:lnTo>
                  <a:lnTo>
                    <a:pt x="8027" y="8341"/>
                  </a:lnTo>
                  <a:lnTo>
                    <a:pt x="8019" y="8341"/>
                  </a:lnTo>
                  <a:lnTo>
                    <a:pt x="8019" y="8341"/>
                  </a:lnTo>
                  <a:lnTo>
                    <a:pt x="8004" y="8341"/>
                  </a:lnTo>
                  <a:lnTo>
                    <a:pt x="7989" y="8341"/>
                  </a:lnTo>
                  <a:lnTo>
                    <a:pt x="7989" y="843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1" noProof="0"/>
            </a:p>
          </p:txBody>
        </p:sp>
      </p:grpSp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7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4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742667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587985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no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340385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33" hasCustomPrompt="1"/>
          </p:nvPr>
        </p:nvSpPr>
        <p:spPr>
          <a:xfrm>
            <a:off x="7968836" y="2015999"/>
            <a:ext cx="3383999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4404001" y="2015999"/>
            <a:ext cx="3383999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3384000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306415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465951"/>
            <a:ext cx="45324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465951"/>
            <a:ext cx="4532400" cy="137819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33" hasCustomPrompt="1"/>
          </p:nvPr>
        </p:nvSpPr>
        <p:spPr>
          <a:xfrm>
            <a:off x="6172200" y="4447694"/>
            <a:ext cx="45312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5" name="Inhaltsplatzhalter 1"/>
          <p:cNvSpPr>
            <a:spLocks noGrp="1"/>
          </p:cNvSpPr>
          <p:nvPr>
            <p:ph sz="half" idx="34" hasCustomPrompt="1"/>
          </p:nvPr>
        </p:nvSpPr>
        <p:spPr>
          <a:xfrm>
            <a:off x="838200" y="4447694"/>
            <a:ext cx="45312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6" name="Textplatzhalter 1"/>
          <p:cNvSpPr>
            <a:spLocks noGrp="1"/>
          </p:cNvSpPr>
          <p:nvPr>
            <p:ph type="body" idx="37" hasCustomPrompt="1"/>
          </p:nvPr>
        </p:nvSpPr>
        <p:spPr>
          <a:xfrm>
            <a:off x="6171000" y="3997742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Header (Arial 16pt)</a:t>
            </a:r>
          </a:p>
        </p:txBody>
      </p:sp>
      <p:sp>
        <p:nvSpPr>
          <p:cNvPr id="18" name="Textplatzhalter 1"/>
          <p:cNvSpPr>
            <a:spLocks noGrp="1"/>
          </p:cNvSpPr>
          <p:nvPr>
            <p:ph type="body" idx="38" hasCustomPrompt="1"/>
          </p:nvPr>
        </p:nvSpPr>
        <p:spPr>
          <a:xfrm>
            <a:off x="6171000" y="2015999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Header (Arial 16pt)</a:t>
            </a:r>
          </a:p>
        </p:txBody>
      </p:sp>
      <p:sp>
        <p:nvSpPr>
          <p:cNvPr id="20" name="Textplatzhalter 1"/>
          <p:cNvSpPr>
            <a:spLocks noGrp="1"/>
          </p:cNvSpPr>
          <p:nvPr>
            <p:ph type="body" idx="39" hasCustomPrompt="1"/>
          </p:nvPr>
        </p:nvSpPr>
        <p:spPr>
          <a:xfrm>
            <a:off x="838200" y="2015999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Header (Arial 16pt)</a:t>
            </a:r>
          </a:p>
        </p:txBody>
      </p:sp>
      <p:sp>
        <p:nvSpPr>
          <p:cNvPr id="21" name="Textplatzhalter 1"/>
          <p:cNvSpPr>
            <a:spLocks noGrp="1"/>
          </p:cNvSpPr>
          <p:nvPr>
            <p:ph type="body" idx="40" hasCustomPrompt="1"/>
          </p:nvPr>
        </p:nvSpPr>
        <p:spPr>
          <a:xfrm>
            <a:off x="838200" y="3997742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Header (Arial 16pt)</a:t>
            </a:r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095400" y="2015999"/>
            <a:ext cx="0" cy="380988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flipH="1">
            <a:off x="838200" y="3920942"/>
            <a:ext cx="10514401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>
          <a:xfrm>
            <a:off x="5370600" y="3191099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10704600" y="3191099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>
                <a:solidFill>
                  <a:schemeClr val="bg1">
                    <a:lumMod val="75000"/>
                  </a:schemeClr>
                </a:solidFill>
              </a:rPr>
              <a:t>W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5370600" y="5172842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>
                <a:solidFill>
                  <a:schemeClr val="bg1">
                    <a:lumMod val="75000"/>
                  </a:schemeClr>
                </a:solidFill>
              </a:rPr>
              <a:t>O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10704600" y="5172842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>
                <a:solidFill>
                  <a:schemeClr val="bg1">
                    <a:lumMod val="75000"/>
                  </a:schemeClr>
                </a:solidFill>
              </a:rPr>
              <a:t>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: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0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61740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7" name="Eine Ecke des Rechtecks abrunden 16"/>
          <p:cNvSpPr/>
          <p:nvPr userDrawn="1"/>
        </p:nvSpPr>
        <p:spPr>
          <a:xfrm flipV="1">
            <a:off x="837601" y="2015998"/>
            <a:ext cx="5181000" cy="3809884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</p:spTree>
    <p:extLst>
      <p:ext uri="{BB962C8B-B14F-4D97-AF65-F5344CB8AC3E}">
        <p14:creationId xmlns:p14="http://schemas.microsoft.com/office/powerpoint/2010/main" val="485672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: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0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7" name="Eine Ecke des Rechtecks abrunden 16"/>
          <p:cNvSpPr/>
          <p:nvPr userDrawn="1"/>
        </p:nvSpPr>
        <p:spPr>
          <a:xfrm flipV="1">
            <a:off x="6172201" y="2015997"/>
            <a:ext cx="5180400" cy="3809885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2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6172201" y="2015999"/>
            <a:ext cx="5180400" cy="380988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This is an example of intro text that is 18pt. This text should be no more than the length of this text.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9" name="Eine Ecke des Rechtecks abrunden 16"/>
          <p:cNvSpPr/>
          <p:nvPr userDrawn="1"/>
        </p:nvSpPr>
        <p:spPr>
          <a:xfrm flipV="1">
            <a:off x="837601" y="2015998"/>
            <a:ext cx="5181000" cy="3809884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This is an example of intro text that is 18pt. This text should be no more than the length of this text.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8" name="Eine Ecke des Rechtecks abrunden 16"/>
          <p:cNvSpPr/>
          <p:nvPr userDrawn="1"/>
        </p:nvSpPr>
        <p:spPr>
          <a:xfrm flipV="1">
            <a:off x="6172201" y="2015997"/>
            <a:ext cx="5180400" cy="3809885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5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3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ine Ecke des Rechtecks abrunden 8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4" name="Foliennummernplatzhalt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Fußzeilenplatzhalt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963396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400798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5" name="Textplatzhalter 1"/>
          <p:cNvSpPr>
            <a:spLocks noGrp="1"/>
          </p:cNvSpPr>
          <p:nvPr>
            <p:ph type="body" sz="quarter" idx="34" hasCustomPrompt="1"/>
          </p:nvPr>
        </p:nvSpPr>
        <p:spPr>
          <a:xfrm>
            <a:off x="838200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/>
              <a:t>First level text (Arial 16pt)</a:t>
            </a:r>
          </a:p>
          <a:p>
            <a:pPr lvl="1"/>
            <a:r>
              <a:rPr lang="en-US" noProof="0"/>
              <a:t>Second level (Arial 14pt)</a:t>
            </a:r>
          </a:p>
          <a:p>
            <a:pPr lvl="2"/>
            <a:r>
              <a:rPr lang="en-US" noProof="0"/>
              <a:t>Third level (Arial 14pt)</a:t>
            </a:r>
          </a:p>
          <a:p>
            <a:pPr lvl="3"/>
            <a:r>
              <a:rPr lang="en-US" noProof="0"/>
              <a:t>Fourth level (Arial 12pt)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9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3" name="Freihandform 12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76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"/>
          <p:cNvSpPr>
            <a:spLocks noGrp="1"/>
          </p:cNvSpPr>
          <p:nvPr>
            <p:ph type="sldNum" sz="quarter" idx="11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10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Content"/>
          <p:cNvSpPr>
            <a:spLocks noGrp="1"/>
          </p:cNvSpPr>
          <p:nvPr>
            <p:ph sz="half" idx="1" hasCustomPrompt="1"/>
          </p:nvPr>
        </p:nvSpPr>
        <p:spPr>
          <a:xfrm>
            <a:off x="838200" y="3919300"/>
            <a:ext cx="10515600" cy="1906587"/>
          </a:xfrm>
        </p:spPr>
        <p:txBody>
          <a:bodyPr lIns="720000" rIns="72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accent3"/>
                </a:solidFill>
              </a:defRPr>
            </a:lvl1pPr>
            <a:lvl2pPr marL="179996" indent="0">
              <a:buNone/>
              <a:defRPr/>
            </a:lvl2pPr>
            <a:lvl3pPr marL="359991" indent="0">
              <a:buNone/>
              <a:defRPr/>
            </a:lvl3pPr>
            <a:lvl4pPr marL="539987" indent="0">
              <a:buNone/>
              <a:defRPr/>
            </a:lvl4pPr>
            <a:lvl5pPr marL="719982" indent="0">
              <a:buNone/>
              <a:defRPr/>
            </a:lvl5pPr>
          </a:lstStyle>
          <a:p>
            <a:pPr lvl="0"/>
            <a:r>
              <a:rPr lang="en-US" noProof="0"/>
              <a:t>This is an example of intro text that is 18pt. This text should be no more than the length of this text*</a:t>
            </a:r>
          </a:p>
        </p:txBody>
      </p:sp>
      <p:sp>
        <p:nvSpPr>
          <p:cNvPr id="9" name="Eine Ecke des Rechtecks abrunden 8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88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Large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"/>
          <p:cNvSpPr>
            <a:spLocks noGrp="1"/>
          </p:cNvSpPr>
          <p:nvPr>
            <p:ph type="sldNum" sz="quarter" idx="11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Fußzeilenplatzhalter"/>
          <p:cNvSpPr>
            <a:spLocks noGrp="1"/>
          </p:cNvSpPr>
          <p:nvPr>
            <p:ph type="ftr" sz="quarter" idx="10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8" name="Content"/>
          <p:cNvSpPr>
            <a:spLocks noGrp="1"/>
          </p:cNvSpPr>
          <p:nvPr>
            <p:ph sz="half" idx="1" hasCustomPrompt="1"/>
          </p:nvPr>
        </p:nvSpPr>
        <p:spPr>
          <a:xfrm>
            <a:off x="838200" y="3919300"/>
            <a:ext cx="10515600" cy="1906587"/>
          </a:xfrm>
        </p:spPr>
        <p:txBody>
          <a:bodyPr lIns="720000" rIns="72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accent3"/>
                </a:solidFill>
              </a:defRPr>
            </a:lvl1pPr>
            <a:lvl2pPr marL="179996" indent="0">
              <a:buNone/>
              <a:defRPr/>
            </a:lvl2pPr>
            <a:lvl3pPr marL="359991" indent="0">
              <a:buNone/>
              <a:defRPr/>
            </a:lvl3pPr>
            <a:lvl4pPr marL="539987" indent="0">
              <a:buNone/>
              <a:defRPr/>
            </a:lvl4pPr>
            <a:lvl5pPr marL="719982" indent="0">
              <a:buNone/>
              <a:defRPr/>
            </a:lvl5pPr>
          </a:lstStyle>
          <a:p>
            <a:pPr lvl="0"/>
            <a:r>
              <a:rPr lang="en-US" noProof="0"/>
              <a:t>This is an example of intro text that is 18pt. This text should be no more than the length of this text*</a:t>
            </a:r>
          </a:p>
        </p:txBody>
      </p:sp>
      <p:sp>
        <p:nvSpPr>
          <p:cNvPr id="13" name="Eine Ecke des Rechtecks abrunden 12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tx1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24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12" name="Freihandform 11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8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ine Ecke des Rechtecks abrunden 95"/>
          <p:cNvSpPr/>
          <p:nvPr userDrawn="1"/>
        </p:nvSpPr>
        <p:spPr>
          <a:xfrm flipV="1">
            <a:off x="9174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ine Ecke des Rechtecks abrunden 94"/>
          <p:cNvSpPr/>
          <p:nvPr userDrawn="1"/>
        </p:nvSpPr>
        <p:spPr>
          <a:xfrm flipV="1">
            <a:off x="9174001" y="341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ine Ecke des Rechtecks abrunden 93"/>
          <p:cNvSpPr/>
          <p:nvPr userDrawn="1"/>
        </p:nvSpPr>
        <p:spPr>
          <a:xfrm flipV="1">
            <a:off x="6546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ine Ecke des Rechtecks abrunden 92"/>
          <p:cNvSpPr/>
          <p:nvPr userDrawn="1"/>
        </p:nvSpPr>
        <p:spPr>
          <a:xfrm flipV="1">
            <a:off x="3918001" y="557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ine Ecke des Rechtecks abrunden 91"/>
          <p:cNvSpPr/>
          <p:nvPr userDrawn="1"/>
        </p:nvSpPr>
        <p:spPr>
          <a:xfrm flipV="1">
            <a:off x="3918001" y="485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ine Ecke des Rechtecks abrunden 90"/>
          <p:cNvSpPr/>
          <p:nvPr userDrawn="1"/>
        </p:nvSpPr>
        <p:spPr>
          <a:xfrm flipV="1">
            <a:off x="1290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ine Ecke des Rechtecks abrunden 72"/>
          <p:cNvSpPr/>
          <p:nvPr userDrawn="1"/>
        </p:nvSpPr>
        <p:spPr>
          <a:xfrm flipV="1">
            <a:off x="1290000" y="341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ine Ecke des Rechtecks abrunden 58"/>
          <p:cNvSpPr/>
          <p:nvPr userDrawn="1"/>
        </p:nvSpPr>
        <p:spPr>
          <a:xfrm flipV="1">
            <a:off x="4872001" y="1800000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ine Ecke des Rechtecks abrunden 56"/>
          <p:cNvSpPr/>
          <p:nvPr userDrawn="1"/>
        </p:nvSpPr>
        <p:spPr>
          <a:xfrm flipV="1">
            <a:off x="6186001" y="341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ine Ecke des Rechtecks abrunden 54"/>
          <p:cNvSpPr/>
          <p:nvPr userDrawn="1"/>
        </p:nvSpPr>
        <p:spPr>
          <a:xfrm flipV="1">
            <a:off x="3558001" y="413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ine Ecke des Rechtecks abrunden 52"/>
          <p:cNvSpPr/>
          <p:nvPr userDrawn="1"/>
        </p:nvSpPr>
        <p:spPr>
          <a:xfrm flipV="1">
            <a:off x="3558001" y="341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ine Ecke des Rechtecks abrunden 51"/>
          <p:cNvSpPr/>
          <p:nvPr userDrawn="1"/>
        </p:nvSpPr>
        <p:spPr>
          <a:xfrm flipV="1">
            <a:off x="8814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ine Ecke des Rechtecks abrunden 50"/>
          <p:cNvSpPr/>
          <p:nvPr userDrawn="1"/>
        </p:nvSpPr>
        <p:spPr>
          <a:xfrm flipV="1">
            <a:off x="6186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ine Ecke des Rechtecks abrunden 49"/>
          <p:cNvSpPr/>
          <p:nvPr userDrawn="1"/>
        </p:nvSpPr>
        <p:spPr>
          <a:xfrm flipV="1">
            <a:off x="3558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ine Ecke des Rechtecks abrunden 48"/>
          <p:cNvSpPr/>
          <p:nvPr userDrawn="1"/>
        </p:nvSpPr>
        <p:spPr>
          <a:xfrm flipV="1">
            <a:off x="930000" y="2697303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58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930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814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186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4872000" y="1800000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3558000" y="341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9" hasCustomPrompt="1"/>
          </p:nvPr>
        </p:nvSpPr>
        <p:spPr>
          <a:xfrm>
            <a:off x="3558000" y="413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3918000" y="485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51" hasCustomPrompt="1"/>
          </p:nvPr>
        </p:nvSpPr>
        <p:spPr>
          <a:xfrm>
            <a:off x="3918000" y="557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6186000" y="341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6546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9174000" y="341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5" hasCustomPrompt="1"/>
          </p:nvPr>
        </p:nvSpPr>
        <p:spPr>
          <a:xfrm>
            <a:off x="9174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1290000" y="341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1290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Line one</a:t>
            </a:r>
            <a:br>
              <a:rPr lang="en-US" noProof="0"/>
            </a:br>
            <a:r>
              <a:rPr lang="en-US" noProof="0"/>
              <a:t>line two</a:t>
            </a:r>
          </a:p>
        </p:txBody>
      </p:sp>
      <p:grpSp>
        <p:nvGrpSpPr>
          <p:cNvPr id="78" name="Gruppierung 77"/>
          <p:cNvGrpSpPr/>
          <p:nvPr userDrawn="1"/>
        </p:nvGrpSpPr>
        <p:grpSpPr>
          <a:xfrm>
            <a:off x="1110000" y="3236715"/>
            <a:ext cx="180000" cy="1170000"/>
            <a:chOff x="1110000" y="3236715"/>
            <a:chExt cx="180000" cy="1170000"/>
          </a:xfrm>
        </p:grpSpPr>
        <p:cxnSp>
          <p:nvCxnSpPr>
            <p:cNvPr id="4" name="Gerade Verbindung 3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Gerade Verbindung 67"/>
          <p:cNvCxnSpPr/>
          <p:nvPr userDrawn="1"/>
        </p:nvCxnSpPr>
        <p:spPr>
          <a:xfrm flipV="1">
            <a:off x="2154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 userDrawn="1"/>
        </p:nvCxnSpPr>
        <p:spPr>
          <a:xfrm flipV="1">
            <a:off x="4782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/>
          <p:nvPr userDrawn="1"/>
        </p:nvCxnSpPr>
        <p:spPr>
          <a:xfrm flipV="1">
            <a:off x="7410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 userDrawn="1"/>
        </p:nvCxnSpPr>
        <p:spPr>
          <a:xfrm flipV="1">
            <a:off x="10038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 userDrawn="1"/>
        </p:nvCxnSpPr>
        <p:spPr>
          <a:xfrm flipH="1">
            <a:off x="2154000" y="2516715"/>
            <a:ext cx="7884000" cy="1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 userDrawn="1"/>
        </p:nvCxnSpPr>
        <p:spPr>
          <a:xfrm flipV="1">
            <a:off x="6096000" y="23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 userDrawn="1"/>
        </p:nvCxnSpPr>
        <p:spPr>
          <a:xfrm flipV="1">
            <a:off x="4782000" y="32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/>
          <p:cNvCxnSpPr/>
          <p:nvPr userDrawn="1"/>
        </p:nvCxnSpPr>
        <p:spPr>
          <a:xfrm flipV="1">
            <a:off x="4782000" y="395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/>
          <p:cNvCxnSpPr/>
          <p:nvPr userDrawn="1"/>
        </p:nvCxnSpPr>
        <p:spPr>
          <a:xfrm flipV="1">
            <a:off x="7410000" y="32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ung 78"/>
          <p:cNvGrpSpPr/>
          <p:nvPr userDrawn="1"/>
        </p:nvGrpSpPr>
        <p:grpSpPr>
          <a:xfrm>
            <a:off x="3738000" y="4676715"/>
            <a:ext cx="180000" cy="1170000"/>
            <a:chOff x="1110000" y="3236715"/>
            <a:chExt cx="180000" cy="1170000"/>
          </a:xfrm>
        </p:grpSpPr>
        <p:cxnSp>
          <p:nvCxnSpPr>
            <p:cNvPr id="80" name="Gerade Verbindung 79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ierung 82"/>
          <p:cNvGrpSpPr/>
          <p:nvPr userDrawn="1"/>
        </p:nvGrpSpPr>
        <p:grpSpPr>
          <a:xfrm>
            <a:off x="8994000" y="3236715"/>
            <a:ext cx="180000" cy="1170000"/>
            <a:chOff x="1110000" y="3236715"/>
            <a:chExt cx="180000" cy="1170000"/>
          </a:xfrm>
        </p:grpSpPr>
        <p:cxnSp>
          <p:nvCxnSpPr>
            <p:cNvPr id="84" name="Gerade Verbindung 83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ung 86"/>
          <p:cNvGrpSpPr/>
          <p:nvPr userDrawn="1"/>
        </p:nvGrpSpPr>
        <p:grpSpPr>
          <a:xfrm>
            <a:off x="6366000" y="3956716"/>
            <a:ext cx="180000" cy="451926"/>
            <a:chOff x="1110000" y="3236716"/>
            <a:chExt cx="180000" cy="451926"/>
          </a:xfrm>
        </p:grpSpPr>
        <p:cxnSp>
          <p:nvCxnSpPr>
            <p:cNvPr id="89" name="Gerade Verbindung 88"/>
            <p:cNvCxnSpPr/>
            <p:nvPr userDrawn="1"/>
          </p:nvCxnSpPr>
          <p:spPr>
            <a:xfrm flipV="1">
              <a:off x="1110000" y="3236716"/>
              <a:ext cx="0" cy="446146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(blue)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16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5825885"/>
            <a:ext cx="105156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/>
              <a:t>*This is an example of asterisk text</a:t>
            </a:r>
          </a:p>
        </p:txBody>
      </p:sp>
      <p:sp>
        <p:nvSpPr>
          <p:cNvPr id="10" name="Hide"/>
          <p:cNvSpPr/>
          <p:nvPr userDrawn="1"/>
        </p:nvSpPr>
        <p:spPr>
          <a:xfrm>
            <a:off x="0" y="6221888"/>
            <a:ext cx="2052000" cy="6361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838200" y="2016001"/>
            <a:ext cx="10515601" cy="3809887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bg1">
                    <a:alpha val="7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28pt)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6176B271-E52C-4849-B22A-675E43109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2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CLOSING SLIDE (Arial 48pt)</a:t>
            </a:r>
          </a:p>
        </p:txBody>
      </p:sp>
    </p:spTree>
    <p:extLst>
      <p:ext uri="{BB962C8B-B14F-4D97-AF65-F5344CB8AC3E}">
        <p14:creationId xmlns:p14="http://schemas.microsoft.com/office/powerpoint/2010/main" val="246722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CLOSING SLIDE (Arial 48pt)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CLOSING SLIDE (Arial 48pt)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36000" y="645260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303200" y="6452600"/>
            <a:ext cx="8832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SUBLINE"/>
          <p:cNvSpPr>
            <a:spLocks noGrp="1"/>
          </p:cNvSpPr>
          <p:nvPr>
            <p:ph type="body" sz="quarter" idx="24" hasCustomPrompt="1"/>
          </p:nvPr>
        </p:nvSpPr>
        <p:spPr>
          <a:xfrm>
            <a:off x="576000" y="970149"/>
            <a:ext cx="110400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76000" y="540000"/>
            <a:ext cx="11040000" cy="432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24pt)</a:t>
            </a:r>
          </a:p>
        </p:txBody>
      </p:sp>
    </p:spTree>
    <p:extLst>
      <p:ext uri="{BB962C8B-B14F-4D97-AF65-F5344CB8AC3E}">
        <p14:creationId xmlns:p14="http://schemas.microsoft.com/office/powerpoint/2010/main" val="22814836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36000" y="645260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303200" y="6452600"/>
            <a:ext cx="8832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8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576000" y="5825885"/>
            <a:ext cx="110400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*This is an example of asterisk text</a:t>
            </a:r>
          </a:p>
        </p:txBody>
      </p:sp>
      <p:sp>
        <p:nvSpPr>
          <p:cNvPr id="16" name="Content"/>
          <p:cNvSpPr>
            <a:spLocks noGrp="1"/>
          </p:cNvSpPr>
          <p:nvPr>
            <p:ph idx="1" hasCustomPrompt="1"/>
          </p:nvPr>
        </p:nvSpPr>
        <p:spPr>
          <a:xfrm>
            <a:off x="576000" y="1618149"/>
            <a:ext cx="11040000" cy="42084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24" hasCustomPrompt="1"/>
          </p:nvPr>
        </p:nvSpPr>
        <p:spPr>
          <a:xfrm>
            <a:off x="576000" y="970149"/>
            <a:ext cx="110400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76000" y="540000"/>
            <a:ext cx="11040000" cy="432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24pt)</a:t>
            </a:r>
          </a:p>
        </p:txBody>
      </p:sp>
    </p:spTree>
    <p:extLst>
      <p:ext uri="{BB962C8B-B14F-4D97-AF65-F5344CB8AC3E}">
        <p14:creationId xmlns:p14="http://schemas.microsoft.com/office/powerpoint/2010/main" val="3014457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5825885"/>
            <a:ext cx="10515600" cy="360000"/>
          </a:xfrm>
        </p:spPr>
        <p:txBody>
          <a:bodyPr anchor="b">
            <a:normAutofit/>
          </a:bodyPr>
          <a:lstStyle>
            <a:lvl1pPr marL="0" indent="0">
              <a:buNone/>
              <a:defRPr sz="7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*This is an example of asterisk text</a:t>
            </a:r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smtClean="0">
                <a:solidFill>
                  <a:srgbClr val="000000">
                    <a:alpha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alpha val="75000"/>
                </a:srgbClr>
              </a:solidFill>
            </a:endParaRPr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dirty="0">
                <a:solidFill>
                  <a:srgbClr val="000000">
                    <a:alpha val="50000"/>
                  </a:srgbClr>
                </a:solidFill>
              </a:rPr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2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353511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2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0280917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B616-2A99-4C73-8A35-200FE584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F795-25E1-4DD0-9DB8-4C40A85B7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3F4E-AE01-469D-827F-D2E133F1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F78B-482A-47CC-AF56-B6D2A9A16CA1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45518-F815-484A-B896-3C924525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8672-A046-4DB5-BA54-E402E88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B3F0E-BE5F-423B-B5CB-EB5799440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8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676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421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2" y="0"/>
            <a:ext cx="2184400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90" y="1606"/>
            <a:ext cx="10002910" cy="6854786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/>
              <a:t>Presenter Name (16PT)</a:t>
            </a:r>
          </a:p>
          <a:p>
            <a:r>
              <a:rPr lang="en-US" sz="1600" cap="none" baseline="0" noProof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0993800" y="64526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4369200" y="6452600"/>
            <a:ext cx="66246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cap="all" baseline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838200" y="1607798"/>
            <a:ext cx="10515600" cy="45691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/>
              <a:t>Title (Arial 28pt)</a:t>
            </a:r>
          </a:p>
        </p:txBody>
      </p:sp>
      <p:sp>
        <p:nvSpPr>
          <p:cNvPr id="13" name="Freihandform 12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0FEC29A5-5EBE-1F4F-8499-3E296D29CF58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684" r:id="rId3"/>
    <p:sldLayoutId id="2147483735" r:id="rId4"/>
    <p:sldLayoutId id="2147483649" r:id="rId5"/>
    <p:sldLayoutId id="2147483711" r:id="rId6"/>
    <p:sldLayoutId id="2147483685" r:id="rId7"/>
    <p:sldLayoutId id="2147483730" r:id="rId8"/>
    <p:sldLayoutId id="2147483734" r:id="rId9"/>
    <p:sldLayoutId id="2147483743" r:id="rId10"/>
    <p:sldLayoutId id="2147483745" r:id="rId11"/>
    <p:sldLayoutId id="2147483651" r:id="rId12"/>
    <p:sldLayoutId id="2147483737" r:id="rId13"/>
    <p:sldLayoutId id="2147483716" r:id="rId14"/>
    <p:sldLayoutId id="2147483718" r:id="rId15"/>
    <p:sldLayoutId id="2147483715" r:id="rId16"/>
    <p:sldLayoutId id="2147483733" r:id="rId17"/>
    <p:sldLayoutId id="2147483736" r:id="rId18"/>
    <p:sldLayoutId id="2147483701" r:id="rId19"/>
    <p:sldLayoutId id="2147483727" r:id="rId20"/>
    <p:sldLayoutId id="2147483662" r:id="rId21"/>
    <p:sldLayoutId id="2147483650" r:id="rId22"/>
    <p:sldLayoutId id="2147483728" r:id="rId23"/>
    <p:sldLayoutId id="2147483668" r:id="rId24"/>
    <p:sldLayoutId id="2147483652" r:id="rId25"/>
    <p:sldLayoutId id="2147483729" r:id="rId26"/>
    <p:sldLayoutId id="2147483723" r:id="rId27"/>
    <p:sldLayoutId id="2147483726" r:id="rId28"/>
    <p:sldLayoutId id="2147483719" r:id="rId29"/>
    <p:sldLayoutId id="2147483663" r:id="rId30"/>
    <p:sldLayoutId id="2147483720" r:id="rId31"/>
    <p:sldLayoutId id="2147483664" r:id="rId32"/>
    <p:sldLayoutId id="2147483689" r:id="rId33"/>
    <p:sldLayoutId id="2147483692" r:id="rId34"/>
    <p:sldLayoutId id="2147483688" r:id="rId35"/>
    <p:sldLayoutId id="2147483725" r:id="rId36"/>
    <p:sldLayoutId id="2147483697" r:id="rId37"/>
    <p:sldLayoutId id="2147483667" r:id="rId38"/>
    <p:sldLayoutId id="2147483731" r:id="rId39"/>
    <p:sldLayoutId id="2147483732" r:id="rId40"/>
    <p:sldLayoutId id="2147483746" r:id="rId41"/>
    <p:sldLayoutId id="2147483747" r:id="rId42"/>
    <p:sldLayoutId id="2147483748" r:id="rId43"/>
    <p:sldLayoutId id="2147483749" r:id="rId44"/>
    <p:sldLayoutId id="2147483750" r:id="rId45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 cap="none" baseline="0">
          <a:solidFill>
            <a:srgbClr val="0A86C9"/>
          </a:solidFill>
          <a:latin typeface="Arial" charset="0"/>
          <a:ea typeface="Arial" charset="0"/>
          <a:cs typeface="Arial" charset="0"/>
        </a:defRPr>
      </a:lvl1pPr>
    </p:titleStyle>
    <p:bodyStyle>
      <a:lvl1pPr marL="180000" indent="-180000" algn="l" defTabSz="914377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charset="0"/>
        <a:buChar char="•"/>
        <a:defRPr sz="18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mbol" charset="2"/>
        <a:buChar char="-"/>
        <a:defRPr sz="16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6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3pPr>
      <a:lvl4pPr marL="719982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4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4pPr>
      <a:lvl5pPr marL="899978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mbol" charset="2"/>
        <a:buChar char="-"/>
        <a:defRPr sz="12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35.sv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6" Type="http://schemas.openxmlformats.org/officeDocument/2006/relationships/hyperlink" Target="http://www.google.co.uk/url?sa=i&amp;rct=j&amp;q=&amp;esrc=s&amp;frm=1&amp;source=images&amp;cd=&amp;cad=rja&amp;uact=8&amp;docid=-Ok_xHnhKbSWeM&amp;tbnid=l8a3G7J_EUeC5M:&amp;ved=0CAUQjRw&amp;url=http://blog.ebay.com/ebay-mobile-will-be-ready-to-go-on-new-telefonica-o2-phones-ebaynews/&amp;ei=kmljU4HrC4LfOdb8gPgO&amp;bvm=bv.65788261,d.ZWU&amp;psig=AFQjCNFbmBKj9ISUqs_zj3z8nJiVq49gTw&amp;ust=1399110351796412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5.jpeg"/><Relationship Id="rId19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hyperlink" Target="https://www.google.co.uk/url?sa=i&amp;rct=j&amp;q=&amp;esrc=s&amp;source=images&amp;cd=&amp;cad=rja&amp;uact=8&amp;ved=2ahUKEwj47Yu4ur_eAhUBuRoKHZPLB5sQjRx6BAgBEAU&amp;url=https://techeast.com/events/national-technology-awards-gala-dinner-ceremony-17-may-2018/&amp;psig=AOvVaw0F5RUpEI-PmA2QAz6M4TdP&amp;ust=1541583024353199" TargetMode="External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C5454-AD3B-475B-BE52-7F99A258B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>
                <a:latin typeface="Arial"/>
                <a:cs typeface="Arial"/>
              </a:rPr>
              <a:t>Amanda Mickleburgh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84844-2EC2-47AB-9F27-DC91A1D48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INDUSTRY overview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76E60AD-B019-4F81-ACE4-C61276C2F1C1}"/>
              </a:ext>
            </a:extLst>
          </p:cNvPr>
          <p:cNvSpPr txBox="1">
            <a:spLocks/>
          </p:cNvSpPr>
          <p:nvPr/>
        </p:nvSpPr>
        <p:spPr>
          <a:xfrm>
            <a:off x="1220528" y="1662459"/>
            <a:ext cx="8463307" cy="2384755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non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700"/>
          </a:p>
        </p:txBody>
      </p:sp>
    </p:spTree>
    <p:extLst>
      <p:ext uri="{BB962C8B-B14F-4D97-AF65-F5344CB8AC3E}">
        <p14:creationId xmlns:p14="http://schemas.microsoft.com/office/powerpoint/2010/main" val="319016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10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200" y="1218835"/>
            <a:ext cx="7077075" cy="3857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6973" y="5076460"/>
            <a:ext cx="78163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Margins are important when looking at fraud – airlines for example would need to sell 50 tickets to offset the cost of a single chargeback. </a:t>
            </a:r>
          </a:p>
          <a:p>
            <a:r>
              <a:rPr lang="en-GB" sz="1400" dirty="0"/>
              <a:t> - This is based on the fact that an airline makes only $50 profit on a $1,000 ticket. Opposite applies in gaming and virtual goods where margins are high (profit $8 on $10 top-up) therefor approval rates are critical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35988" y="5076460"/>
            <a:ext cx="8027377" cy="11660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38A4ED2-609F-4DEB-BC8E-7F96CF1B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Cost of a single chargeback</a:t>
            </a:r>
            <a:r>
              <a:rPr lang="en-GB" sz="700" dirty="0"/>
              <a:t>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0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11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38A4ED2-609F-4DEB-BC8E-7F96CF1B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Cost of a chargeback - Industry</a:t>
            </a:r>
            <a:r>
              <a:rPr lang="en-GB" sz="700" dirty="0"/>
              <a:t>			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040B-C2C6-45B5-B50B-CF3F061E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6" y="1292973"/>
            <a:ext cx="8719794" cy="5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4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12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73" y="3012520"/>
            <a:ext cx="4988924" cy="2745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877" y="1312564"/>
            <a:ext cx="10086680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3DS failed, without question</a:t>
            </a:r>
          </a:p>
          <a:p>
            <a:endParaRPr lang="en-GB" sz="1600" dirty="0"/>
          </a:p>
          <a:p>
            <a:r>
              <a:rPr lang="en-GB" sz="1600" b="1" dirty="0">
                <a:solidFill>
                  <a:schemeClr val="accent1"/>
                </a:solidFill>
              </a:rPr>
              <a:t>Why?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If switched on, liability to issuers with no ‘real’ data (Product, Shipping, IP, Device)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If liability shifted, merchants didn’t really check as costs passed to issuers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Acquirers did nothing except make money from CB fees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Consumers disliked randomness of password requests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Created conversion issues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Issuers took the fraud = potential impact to bank approvals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Customer awareness was very poor </a:t>
            </a:r>
          </a:p>
          <a:p>
            <a:r>
              <a:rPr lang="en-GB" sz="1600" dirty="0"/>
              <a:t> </a:t>
            </a:r>
          </a:p>
          <a:p>
            <a:r>
              <a:rPr lang="en-GB" sz="1600" b="1" dirty="0">
                <a:solidFill>
                  <a:schemeClr val="accent1"/>
                </a:solidFill>
              </a:rPr>
              <a:t>Will 3DS 2 .. work this time? (PSD2 / SCA)</a:t>
            </a:r>
          </a:p>
          <a:p>
            <a:endParaRPr lang="en-GB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Will improve – why?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Acquirers accountable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Issuers will get more data to define authentication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More authentication options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More communication from banks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Exemptions on low risk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Industry awareness and regulation – fines for failure</a:t>
            </a:r>
          </a:p>
          <a:p>
            <a:endParaRPr lang="en-GB" sz="900" dirty="0">
              <a:solidFill>
                <a:schemeClr val="accent1"/>
              </a:solidFill>
            </a:endParaRPr>
          </a:p>
          <a:p>
            <a:r>
              <a:rPr lang="en-GB" sz="2400" b="1" dirty="0">
                <a:solidFill>
                  <a:schemeClr val="accent1"/>
                </a:solidFill>
              </a:rPr>
              <a:t>Still critical that merchants manage fraud in-house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Issuers adopt dynamic 3DS and nobody in payment flow manages fraud </a:t>
            </a:r>
          </a:p>
          <a:p>
            <a:r>
              <a:rPr lang="en-GB" sz="1600" dirty="0"/>
              <a:t>– impacting bank approval rates and potential fines to merchants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0140948-C19B-4080-8C72-33AD9147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Why did 3DS fail to manage total fraud?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8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13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155909" y="1144103"/>
            <a:ext cx="8975760" cy="547842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400" b="1" i="1" dirty="0">
                <a:latin typeface="Arial" panose="020B0604020202020204" pitchFamily="34" charset="0"/>
                <a:ea typeface="Calibri" panose="020F0502020204030204" pitchFamily="34" charset="0"/>
              </a:rPr>
              <a:t>Accept / Deny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OR </a:t>
            </a:r>
            <a:r>
              <a:rPr lang="en-US" sz="1400" b="1" i="1" dirty="0">
                <a:latin typeface="Arial" panose="020B0604020202020204" pitchFamily="34" charset="0"/>
                <a:ea typeface="Calibri" panose="020F0502020204030204" pitchFamily="34" charset="0"/>
              </a:rPr>
              <a:t>Accept / Challenge / Deny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based on -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How products are fulfilled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Cost of manual review teams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Data captured to build rules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Actual cost of a chargeback in relation to sales / margin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/>
                <a:ea typeface="Calibri" panose="020F0502020204030204" pitchFamily="34" charset="0"/>
                <a:cs typeface="Arial"/>
              </a:rPr>
              <a:t>Registration, In store, (not just payment check-out)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/>
            </a:endParaRPr>
          </a:p>
          <a:p>
            <a:endParaRPr lang="en-GB" sz="1400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Screening: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Pre-</a:t>
            </a:r>
            <a:r>
              <a:rPr lang="en-US" sz="1400" b="1" dirty="0" err="1">
                <a:latin typeface="Arial" panose="020B0604020202020204" pitchFamily="34" charset="0"/>
                <a:ea typeface="Calibri" panose="020F0502020204030204" pitchFamily="34" charset="0"/>
              </a:rPr>
              <a:t>authorisation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Ensures fraud screening of all transactions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Only passes approved transactions to the acquirer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Simpler integration</a:t>
            </a:r>
          </a:p>
          <a:p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Post-</a:t>
            </a:r>
            <a:r>
              <a:rPr lang="en-US" sz="1400" b="1" dirty="0" err="1">
                <a:latin typeface="Arial" panose="020B0604020202020204" pitchFamily="34" charset="0"/>
                <a:ea typeface="Calibri" panose="020F0502020204030204" pitchFamily="34" charset="0"/>
              </a:rPr>
              <a:t>authorisation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Only screens bank-approved transactions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Bank declines can be included or excluded from the rules engine (traditionally processed as ‘no score’)</a:t>
            </a:r>
            <a:endParaRPr lang="en-GB" sz="1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Pre-Authentication</a:t>
            </a:r>
          </a:p>
          <a:p>
            <a:pPr marL="285750" indent="-28575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To define whether to call 3DS</a:t>
            </a:r>
          </a:p>
          <a:p>
            <a:pPr marL="285750" indent="-28575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To deploy exemptions in PSD2 SCA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Registration</a:t>
            </a:r>
          </a:p>
          <a:p>
            <a:pPr marL="285750" indent="-28575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Validating good customers to future purchase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Order Updates</a:t>
            </a:r>
          </a:p>
          <a:p>
            <a:pPr marL="285750" indent="-28575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If dynamics of transaction change you can re-submit to fraud decisioning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Pre Credit Check</a:t>
            </a:r>
          </a:p>
          <a:p>
            <a:pPr marL="285750" indent="-28575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Use profiling to define credit acceptance strategy for contracts / insurance / Telco handsets</a:t>
            </a:r>
          </a:p>
          <a:p>
            <a:pPr>
              <a:buClr>
                <a:schemeClr val="accent1"/>
              </a:buClr>
              <a:buSzPct val="100000"/>
            </a:pPr>
            <a:endParaRPr lang="en-US" sz="14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B45ECB-75D8-410E-BFC0-E337B9DECA16}"/>
              </a:ext>
            </a:extLst>
          </p:cNvPr>
          <p:cNvCxnSpPr/>
          <p:nvPr/>
        </p:nvCxnSpPr>
        <p:spPr>
          <a:xfrm>
            <a:off x="1166774" y="2567354"/>
            <a:ext cx="8282354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5">
            <a:extLst>
              <a:ext uri="{FF2B5EF4-FFF2-40B4-BE49-F238E27FC236}">
                <a16:creationId xmlns:a16="http://schemas.microsoft.com/office/drawing/2014/main" id="{C8C7CAF0-1A3B-4605-A740-9CFC694A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Where do I make a fraud call?</a:t>
            </a:r>
            <a:r>
              <a:rPr lang="en-GB" sz="700" dirty="0"/>
              <a:t>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6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56186"/>
          </a:xfrm>
        </p:spPr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14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0140948-C19B-4080-8C72-33AD9147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Competition – to sell fraud you need to know fraud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66921-26FA-41ED-A17D-65BA85C4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82" y="2474839"/>
            <a:ext cx="1201169" cy="499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A9BDC-AB2D-4196-89F3-7914BC5E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55" y="3042737"/>
            <a:ext cx="1012877" cy="441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87AFF-593B-4652-A025-A75A4C4B2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527" y="3278464"/>
            <a:ext cx="1227140" cy="2402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CDC01-E5D0-45C5-A92C-E900F077E8EE}"/>
              </a:ext>
            </a:extLst>
          </p:cNvPr>
          <p:cNvCxnSpPr/>
          <p:nvPr/>
        </p:nvCxnSpPr>
        <p:spPr>
          <a:xfrm>
            <a:off x="2137263" y="1809018"/>
            <a:ext cx="7452000" cy="0"/>
          </a:xfrm>
          <a:prstGeom prst="line">
            <a:avLst/>
          </a:prstGeom>
          <a:ln w="146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D148A-3FFF-4143-9AF6-6BC9DEEE1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699" y="2797764"/>
            <a:ext cx="1149227" cy="311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A1CEF-B300-4F03-AAE2-31134D0E1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701" y="2565744"/>
            <a:ext cx="1181690" cy="538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3A2459-7C59-4F95-8BC0-FDCA61966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377" y="2098317"/>
            <a:ext cx="1077806" cy="36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EF40A-4163-4A1D-B0DD-F1A4B6D8D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1924" y="3635965"/>
            <a:ext cx="1259604" cy="25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7E6EFB-6A57-414E-B148-0E6BB81F1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2645" y="3506224"/>
            <a:ext cx="1110269" cy="396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DA8BA8-F6DE-4C13-A854-B67A608EE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907" y="3725299"/>
            <a:ext cx="1168705" cy="3960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1C7C29-DC88-46FC-8013-0EFD3E958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6895" y="3836209"/>
            <a:ext cx="1201169" cy="272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C93780-4669-4D45-B210-755EAE5E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7971" y="4397107"/>
            <a:ext cx="1259604" cy="2532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07DBF1-3A3A-4EFD-82FF-4BB450B6A7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1023" y="3267060"/>
            <a:ext cx="999891" cy="2597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668B9E-26D3-4E48-AE8A-49B31F6F3B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8100" y="4137904"/>
            <a:ext cx="1207661" cy="486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B9EBEE-A763-4996-910A-C5036A0F1B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3604" y="4569407"/>
            <a:ext cx="1110269" cy="473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3848D-9750-4F95-9A8B-23DF53421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1388" y="3202417"/>
            <a:ext cx="1097283" cy="2207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46316-AAE4-4D5C-9DC9-BA9844019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0246" y="3541647"/>
            <a:ext cx="1181690" cy="3441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FEB164-201B-4276-AA3C-55BC3E62F3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09186" y="5268928"/>
            <a:ext cx="1240126" cy="27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49E22-7202-42F9-B09C-3E7DDB7478E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89157" y="1373039"/>
            <a:ext cx="7500106" cy="371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97858F-692B-473D-9638-D40227A8D3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7034" y="4923237"/>
            <a:ext cx="3509804" cy="12284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FF47C4-CC1C-411E-A04F-9B02386224E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5288" y="4212513"/>
            <a:ext cx="1383254" cy="711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FBB67-0B33-4EA3-BA56-1786FBF0E2DA}"/>
              </a:ext>
            </a:extLst>
          </p:cNvPr>
          <p:cNvSpPr txBox="1"/>
          <p:nvPr/>
        </p:nvSpPr>
        <p:spPr>
          <a:xfrm>
            <a:off x="535386" y="4634904"/>
            <a:ext cx="374147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dirty="0"/>
              <a:t>Previously Rules Engine domination but now new entrants offering: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Indemnification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Outsourced services – reviews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 panose="020F0502020204030204"/>
              </a:rPr>
              <a:t>Click stream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B0724-4AD5-4717-93F8-424E59FD6387}"/>
              </a:ext>
            </a:extLst>
          </p:cNvPr>
          <p:cNvSpPr/>
          <p:nvPr/>
        </p:nvSpPr>
        <p:spPr>
          <a:xfrm>
            <a:off x="531551" y="4563508"/>
            <a:ext cx="3411971" cy="159879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CA2297-48A6-4F80-92B6-1364CF9C540C}"/>
              </a:ext>
            </a:extLst>
          </p:cNvPr>
          <p:cNvSpPr/>
          <p:nvPr/>
        </p:nvSpPr>
        <p:spPr>
          <a:xfrm>
            <a:off x="7576518" y="4260825"/>
            <a:ext cx="4094263" cy="22250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ußzeilenplatzhalter 2">
            <a:extLst>
              <a:ext uri="{FF2B5EF4-FFF2-40B4-BE49-F238E27FC236}">
                <a16:creationId xmlns:a16="http://schemas.microsoft.com/office/drawing/2014/main" id="{13EEDBDA-F217-4834-B07B-769B44F4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518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15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0140948-C19B-4080-8C72-33AD9147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Selling to reseller partners – Product Manager persona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0B606CE0-02BB-4B67-9AD3-65D5A9B7F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8" y="1618148"/>
            <a:ext cx="5131115" cy="4895774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Flexible</a:t>
            </a:r>
            <a:r>
              <a:rPr lang="en-US" sz="1600" dirty="0"/>
              <a:t> and bespoke solutions to service all markets and customer types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Outsourced fraud analytics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to support merchants frontline risk strategies</a:t>
            </a:r>
          </a:p>
          <a:p>
            <a:r>
              <a:rPr lang="en-US" sz="1600" dirty="0"/>
              <a:t>Full platform solution offering </a:t>
            </a:r>
            <a:r>
              <a:rPr lang="en-US" sz="1600" b="1" dirty="0">
                <a:solidFill>
                  <a:schemeClr val="accent2"/>
                </a:solidFill>
              </a:rPr>
              <a:t>end to end services</a:t>
            </a:r>
            <a:r>
              <a:rPr lang="en-US" sz="1600" dirty="0"/>
              <a:t> and products (rules, business intelligence, modelling, outsourced reviews)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Simple API integration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that offer additional services in ACI gateway</a:t>
            </a:r>
          </a:p>
          <a:p>
            <a:pPr lvl="1"/>
            <a:r>
              <a:rPr lang="en-US" dirty="0"/>
              <a:t>Alternative payments</a:t>
            </a:r>
          </a:p>
          <a:p>
            <a:pPr lvl="1"/>
            <a:r>
              <a:rPr lang="en-US" dirty="0"/>
              <a:t>Additional acquirer connectors</a:t>
            </a:r>
          </a:p>
          <a:p>
            <a:pPr lvl="1"/>
            <a:r>
              <a:rPr lang="en-US" dirty="0"/>
              <a:t>3DS and other authentication protocols</a:t>
            </a:r>
          </a:p>
          <a:p>
            <a:r>
              <a:rPr lang="en-US" sz="1600" dirty="0"/>
              <a:t>Extensive </a:t>
            </a:r>
            <a:r>
              <a:rPr lang="en-US" sz="1600" b="1" dirty="0">
                <a:solidFill>
                  <a:schemeClr val="accent2"/>
                </a:solidFill>
              </a:rPr>
              <a:t>development &amp; investment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to future proof solutions &amp; KPI attainment</a:t>
            </a:r>
          </a:p>
          <a:p>
            <a:endParaRPr lang="en-US" sz="3200" dirty="0"/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CD4AEB5E-9A28-4BC0-8181-3E26A90AECAB}"/>
              </a:ext>
            </a:extLst>
          </p:cNvPr>
          <p:cNvSpPr txBox="1">
            <a:spLocks/>
          </p:cNvSpPr>
          <p:nvPr/>
        </p:nvSpPr>
        <p:spPr>
          <a:xfrm>
            <a:off x="6020314" y="1618147"/>
            <a:ext cx="5093888" cy="456583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>
              <a:lnSpc>
                <a:spcPct val="120000"/>
              </a:lnSpc>
            </a:pPr>
            <a:r>
              <a:rPr lang="en-US" sz="2300" b="1" dirty="0">
                <a:solidFill>
                  <a:schemeClr val="accent2"/>
                </a:solidFill>
              </a:rPr>
              <a:t>Global consortium</a:t>
            </a:r>
            <a:r>
              <a:rPr lang="en-US" sz="2300" dirty="0">
                <a:solidFill>
                  <a:schemeClr val="accent2"/>
                </a:solidFill>
              </a:rPr>
              <a:t> </a:t>
            </a:r>
            <a:r>
              <a:rPr lang="en-US" sz="2300" dirty="0"/>
              <a:t>database of fraud – in all sectors</a:t>
            </a:r>
          </a:p>
          <a:p>
            <a:pPr indent="-180000">
              <a:lnSpc>
                <a:spcPct val="120000"/>
              </a:lnSpc>
            </a:pPr>
            <a:r>
              <a:rPr lang="en-US" sz="2300" dirty="0"/>
              <a:t>Ability for partner to create </a:t>
            </a:r>
            <a:r>
              <a:rPr lang="en-US" sz="2300" b="1" dirty="0">
                <a:solidFill>
                  <a:schemeClr val="accent2"/>
                </a:solidFill>
              </a:rPr>
              <a:t>new gateway revenue streams</a:t>
            </a:r>
            <a:r>
              <a:rPr lang="en-US" sz="2300" dirty="0">
                <a:solidFill>
                  <a:schemeClr val="accent2"/>
                </a:solidFill>
              </a:rPr>
              <a:t> </a:t>
            </a:r>
            <a:r>
              <a:rPr lang="en-US" sz="2300" dirty="0"/>
              <a:t>and services through ACI</a:t>
            </a:r>
          </a:p>
          <a:p>
            <a:pPr indent="-180000">
              <a:lnSpc>
                <a:spcPct val="120000"/>
              </a:lnSpc>
            </a:pPr>
            <a:r>
              <a:rPr lang="en-US" sz="2300" dirty="0"/>
              <a:t>Dedicated </a:t>
            </a:r>
            <a:r>
              <a:rPr lang="en-US" sz="2300" b="1" dirty="0">
                <a:solidFill>
                  <a:schemeClr val="accent2"/>
                </a:solidFill>
              </a:rPr>
              <a:t>partner program</a:t>
            </a:r>
            <a:r>
              <a:rPr lang="en-US" sz="2300" dirty="0">
                <a:solidFill>
                  <a:schemeClr val="accent2"/>
                </a:solidFill>
              </a:rPr>
              <a:t> </a:t>
            </a:r>
            <a:r>
              <a:rPr lang="en-US" sz="2300" dirty="0"/>
              <a:t>designed to help partners market and resell fraud</a:t>
            </a:r>
          </a:p>
          <a:p>
            <a:pPr indent="-180000">
              <a:lnSpc>
                <a:spcPct val="120000"/>
              </a:lnSpc>
            </a:pPr>
            <a:r>
              <a:rPr lang="en-US" sz="2300" dirty="0"/>
              <a:t>Proven solutions/</a:t>
            </a:r>
            <a:r>
              <a:rPr lang="en-US" sz="2300" b="1" dirty="0">
                <a:solidFill>
                  <a:schemeClr val="accent2"/>
                </a:solidFill>
              </a:rPr>
              <a:t>market leading</a:t>
            </a:r>
            <a:r>
              <a:rPr lang="en-US" sz="2300" dirty="0">
                <a:solidFill>
                  <a:schemeClr val="accent2"/>
                </a:solidFill>
              </a:rPr>
              <a:t> </a:t>
            </a:r>
            <a:r>
              <a:rPr lang="en-US" sz="2300" dirty="0"/>
              <a:t>and history of allowing partners to win more total payments business</a:t>
            </a:r>
          </a:p>
          <a:p>
            <a:pPr indent="-180000">
              <a:lnSpc>
                <a:spcPct val="120000"/>
              </a:lnSpc>
            </a:pPr>
            <a:r>
              <a:rPr lang="en-US" sz="2300" dirty="0"/>
              <a:t>Near real-time </a:t>
            </a:r>
            <a:r>
              <a:rPr lang="en-US" sz="2300" b="1" dirty="0">
                <a:solidFill>
                  <a:schemeClr val="accent2"/>
                </a:solidFill>
              </a:rPr>
              <a:t>business intelligence and reporting platform</a:t>
            </a:r>
            <a:r>
              <a:rPr lang="en-US" sz="2300" dirty="0"/>
              <a:t> – not just fraud rules</a:t>
            </a:r>
          </a:p>
          <a:p>
            <a:pPr marL="0" indent="-18000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2300" dirty="0"/>
          </a:p>
          <a:p>
            <a:pPr marL="0" indent="-1800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chemeClr val="accent1"/>
                </a:solidFill>
              </a:rPr>
              <a:t>Reseller OR referral options</a:t>
            </a:r>
          </a:p>
          <a:p>
            <a:pPr lvl="1" indent="-180000">
              <a:lnSpc>
                <a:spcPct val="120000"/>
              </a:lnSpc>
              <a:spcBef>
                <a:spcPts val="1000"/>
              </a:spcBef>
            </a:pPr>
            <a:r>
              <a:rPr lang="en-US" sz="2300" dirty="0"/>
              <a:t>Reseller where partner bulk buys volume and owns the price to end customers on their side</a:t>
            </a:r>
          </a:p>
          <a:p>
            <a:pPr lvl="1" indent="-180000">
              <a:lnSpc>
                <a:spcPct val="120000"/>
              </a:lnSpc>
              <a:spcBef>
                <a:spcPts val="1000"/>
              </a:spcBef>
            </a:pPr>
            <a:r>
              <a:rPr lang="en-US" sz="2300" dirty="0"/>
              <a:t>Referral where partner receives a portion of ACI transaction price for facilitating business 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0798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0140948-C19B-4080-8C72-33AD9147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Questions on Industry overview</a:t>
            </a:r>
            <a:endParaRPr lang="en-US" dirty="0"/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0B606CE0-02BB-4B67-9AD3-65D5A9B7F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8" y="1618148"/>
            <a:ext cx="11184002" cy="4895774"/>
          </a:xfrm>
        </p:spPr>
        <p:txBody>
          <a:bodyPr>
            <a:normAutofit/>
          </a:bodyPr>
          <a:lstStyle/>
          <a:p>
            <a:r>
              <a:rPr lang="en-US" sz="2000" dirty="0"/>
              <a:t>Around the room – please name a current Red Shield customer</a:t>
            </a:r>
          </a:p>
          <a:p>
            <a:endParaRPr lang="en-US" sz="2000" dirty="0"/>
          </a:p>
          <a:p>
            <a:r>
              <a:rPr lang="en-US" sz="2000" dirty="0"/>
              <a:t>Around the room (5 people) – where can Red Shield perform a decision?</a:t>
            </a:r>
          </a:p>
          <a:p>
            <a:endParaRPr lang="en-US" sz="2000" dirty="0"/>
          </a:p>
          <a:p>
            <a:r>
              <a:rPr lang="en-US" sz="2000" dirty="0"/>
              <a:t>Around the room (5) – give me a cost to merchants on a poor fraud solution?</a:t>
            </a:r>
          </a:p>
          <a:p>
            <a:endParaRPr lang="en-US" sz="2000" dirty="0"/>
          </a:p>
          <a:p>
            <a:r>
              <a:rPr lang="en-US" sz="2000" dirty="0"/>
              <a:t>Around the room (5) – what GAPS do customers need to close from a fraud vendor?</a:t>
            </a:r>
          </a:p>
          <a:p>
            <a:endParaRPr lang="en-US" sz="2000" dirty="0"/>
          </a:p>
          <a:p>
            <a:r>
              <a:rPr lang="en-US" sz="2000" dirty="0"/>
              <a:t>Around the room (5) – why will 3DS 2.0 work better than 3DS 1.0?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549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03D1D-7C0A-446A-997C-EFA48D34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0F580-F4B9-4004-8C30-82EAFC75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72530-78ED-4FAE-9ED8-833A9A855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984B-7F1D-4407-AC97-DB1051E8F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651A49-2B2C-41F6-B6D9-AA382CC8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2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A6955-4A7A-4820-B459-1BC8F73554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fontAlgn="base"/>
            <a:r>
              <a:rPr lang="en-GB" b="0" dirty="0"/>
              <a:t>Fraud Industry Overview </a:t>
            </a:r>
          </a:p>
          <a:p>
            <a:pPr fontAlgn="base"/>
            <a:r>
              <a:rPr lang="en-GB" b="0" dirty="0"/>
              <a:t>True cost of fraud on the customer </a:t>
            </a:r>
          </a:p>
          <a:p>
            <a:pPr fontAlgn="base"/>
            <a:r>
              <a:rPr lang="en-GB" b="0" dirty="0"/>
              <a:t>Why do you need a fraud solution?  </a:t>
            </a:r>
          </a:p>
          <a:p>
            <a:pPr fontAlgn="base"/>
            <a:r>
              <a:rPr lang="en-GB" b="0" dirty="0"/>
              <a:t>Types of solution </a:t>
            </a:r>
          </a:p>
          <a:p>
            <a:pPr fontAlgn="base"/>
            <a:r>
              <a:rPr lang="en-GB" b="0" dirty="0"/>
              <a:t>PSD2 as opportunity  ( e.g. Acquirer) </a:t>
            </a:r>
          </a:p>
          <a:p>
            <a:pPr fontAlgn="base"/>
            <a:r>
              <a:rPr lang="en-GB" b="0" dirty="0"/>
              <a:t>Selling to Partners 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FFB7B-AF94-496F-AAB2-64B12945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6235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0" name="Rectangle 134"/>
          <p:cNvSpPr>
            <a:spLocks noChangeArrowheads="1"/>
          </p:cNvSpPr>
          <p:nvPr/>
        </p:nvSpPr>
        <p:spPr bwMode="auto">
          <a:xfrm>
            <a:off x="-2396095" y="5432340"/>
            <a:ext cx="1847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52107" y="348897"/>
            <a:ext cx="9334893" cy="515938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dirty="0"/>
              <a:t>CNP card fraud growing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0B8F40-F923-4998-8156-4004E281A86A}"/>
              </a:ext>
            </a:extLst>
          </p:cNvPr>
          <p:cNvGraphicFramePr>
            <a:graphicFrameLocks/>
          </p:cNvGraphicFramePr>
          <p:nvPr/>
        </p:nvGraphicFramePr>
        <p:xfrm>
          <a:off x="1831299" y="1237781"/>
          <a:ext cx="3897442" cy="437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81CD6D5-AA89-4257-9617-6BCABEF7666C}"/>
              </a:ext>
            </a:extLst>
          </p:cNvPr>
          <p:cNvGraphicFramePr>
            <a:graphicFrameLocks/>
          </p:cNvGraphicFramePr>
          <p:nvPr/>
        </p:nvGraphicFramePr>
        <p:xfrm>
          <a:off x="5796198" y="1240990"/>
          <a:ext cx="4490803" cy="4375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090DA6B-F692-4F0A-B68F-EB7514815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491828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Critical to understand everything below</a:t>
            </a:r>
            <a:br>
              <a:rPr lang="en-GB" dirty="0"/>
            </a:br>
            <a:r>
              <a:rPr lang="en-GB" sz="700" dirty="0"/>
              <a:t>					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8AB00-8D63-4C5C-9B18-060796E0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8" y="5415148"/>
            <a:ext cx="1373033" cy="648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6035D3-097B-4057-B8E9-A4A23FDC8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15" y="3067920"/>
            <a:ext cx="1584950" cy="359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14D7A-C1EC-4155-8220-AFAC2625A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22" y="1602441"/>
            <a:ext cx="1294163" cy="577737"/>
          </a:xfrm>
          <a:prstGeom prst="rect">
            <a:avLst/>
          </a:prstGeom>
        </p:spPr>
      </p:pic>
      <p:pic>
        <p:nvPicPr>
          <p:cNvPr id="13" name="Picture 12" descr="http://blog.ebay.com/wp-content/uploads/2011/02/telefonica-o2.jpg">
            <a:hlinkClick r:id="rId6"/>
            <a:extLst>
              <a:ext uri="{FF2B5EF4-FFF2-40B4-BE49-F238E27FC236}">
                <a16:creationId xmlns:a16="http://schemas.microsoft.com/office/drawing/2014/main" id="{E3E26991-F82C-4676-AE0E-EB102BFB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5" b="22352"/>
          <a:stretch/>
        </p:blipFill>
        <p:spPr bwMode="auto">
          <a:xfrm>
            <a:off x="928402" y="3301795"/>
            <a:ext cx="1904491" cy="7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7EDA-87E6-46AC-A8D6-5DB04BC37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817" y="5875221"/>
            <a:ext cx="1602947" cy="525335"/>
          </a:xfrm>
          <a:prstGeom prst="rect">
            <a:avLst/>
          </a:prstGeom>
        </p:spPr>
      </p:pic>
      <p:pic>
        <p:nvPicPr>
          <p:cNvPr id="17" name="Picture 14" descr="Image result for capita 360 logo">
            <a:extLst>
              <a:ext uri="{FF2B5EF4-FFF2-40B4-BE49-F238E27FC236}">
                <a16:creationId xmlns:a16="http://schemas.microsoft.com/office/drawing/2014/main" id="{B9EC8938-33A7-497D-BA60-9C0AE6D6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11" y="5552339"/>
            <a:ext cx="1555423" cy="55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ravis perkins logo">
            <a:extLst>
              <a:ext uri="{FF2B5EF4-FFF2-40B4-BE49-F238E27FC236}">
                <a16:creationId xmlns:a16="http://schemas.microsoft.com/office/drawing/2014/main" id="{834583D5-9083-4435-A531-B48AB367C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3" b="38983"/>
          <a:stretch/>
        </p:blipFill>
        <p:spPr bwMode="auto">
          <a:xfrm>
            <a:off x="1333209" y="1199681"/>
            <a:ext cx="2430693" cy="5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Image result for VR Payment logo">
            <a:extLst>
              <a:ext uri="{FF2B5EF4-FFF2-40B4-BE49-F238E27FC236}">
                <a16:creationId xmlns:a16="http://schemas.microsoft.com/office/drawing/2014/main" id="{2CD34C81-208C-4188-AC14-49D9D1E3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42" y="4041300"/>
            <a:ext cx="2039921" cy="2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F6AE83-D65E-4B64-828B-EDA0BEA722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48" y="1267044"/>
            <a:ext cx="1457627" cy="815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17C5D-D172-432F-917E-E538EE1B5C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3902" y="2932969"/>
            <a:ext cx="3161436" cy="1870332"/>
          </a:xfrm>
          <a:prstGeom prst="rect">
            <a:avLst/>
          </a:prstGeom>
        </p:spPr>
      </p:pic>
      <p:pic>
        <p:nvPicPr>
          <p:cNvPr id="24" name="irc_mi" descr="Image result for national technology awards logo">
            <a:hlinkClick r:id="rId14"/>
            <a:extLst>
              <a:ext uri="{FF2B5EF4-FFF2-40B4-BE49-F238E27FC236}">
                <a16:creationId xmlns:a16="http://schemas.microsoft.com/office/drawing/2014/main" id="{3093D10C-F0A8-478D-834C-AF2FB0B7E07A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2174549"/>
            <a:ext cx="1447066" cy="79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C38059-C0DB-48BD-91C8-F1F919F48F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040" y="2813250"/>
            <a:ext cx="2684446" cy="9414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4820B7-E2AD-4796-ABA1-FC05B119B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6104" y="4673932"/>
            <a:ext cx="3089384" cy="1644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3B71FB-6188-49C7-B171-D2A243ED61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8576" y="1556677"/>
            <a:ext cx="1738501" cy="11103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3E381E-238B-41DA-9AC8-A46E4DAFAAED}"/>
              </a:ext>
            </a:extLst>
          </p:cNvPr>
          <p:cNvSpPr txBox="1"/>
          <p:nvPr/>
        </p:nvSpPr>
        <p:spPr>
          <a:xfrm>
            <a:off x="9541495" y="2216872"/>
            <a:ext cx="220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PSD2 SCA 3DS 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0B779-4A43-4D79-B522-E4DEE7753F23}"/>
              </a:ext>
            </a:extLst>
          </p:cNvPr>
          <p:cNvSpPr txBox="1"/>
          <p:nvPr/>
        </p:nvSpPr>
        <p:spPr>
          <a:xfrm>
            <a:off x="5979736" y="5960883"/>
            <a:ext cx="220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CONSORTIUM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0A7EA-DFE3-4681-B557-C1B9C650C6B9}"/>
              </a:ext>
            </a:extLst>
          </p:cNvPr>
          <p:cNvSpPr txBox="1"/>
          <p:nvPr/>
        </p:nvSpPr>
        <p:spPr>
          <a:xfrm>
            <a:off x="3011864" y="2163453"/>
            <a:ext cx="2205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POSITIVE PROFILING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5E6A0D-9393-44E4-958F-E3BDCA9C9CCC}"/>
              </a:ext>
            </a:extLst>
          </p:cNvPr>
          <p:cNvSpPr txBox="1"/>
          <p:nvPr/>
        </p:nvSpPr>
        <p:spPr>
          <a:xfrm>
            <a:off x="4960070" y="4592425"/>
            <a:ext cx="220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PROJECT</a:t>
            </a:r>
            <a:r>
              <a:rPr lang="en-GB" b="1" dirty="0"/>
              <a:t> TITANIUM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53AF4F-C496-48B3-958F-C94D837C09A0}"/>
              </a:ext>
            </a:extLst>
          </p:cNvPr>
          <p:cNvSpPr txBox="1"/>
          <p:nvPr/>
        </p:nvSpPr>
        <p:spPr>
          <a:xfrm>
            <a:off x="4554548" y="1141033"/>
            <a:ext cx="220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2A5254-753D-4283-BD15-54546E31436C}"/>
              </a:ext>
            </a:extLst>
          </p:cNvPr>
          <p:cNvSpPr txBox="1"/>
          <p:nvPr/>
        </p:nvSpPr>
        <p:spPr>
          <a:xfrm>
            <a:off x="438344" y="1767524"/>
            <a:ext cx="220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RISK ANALYSTS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BE542-616C-4FF0-9CE0-A6322ED24EAB}"/>
              </a:ext>
            </a:extLst>
          </p:cNvPr>
          <p:cNvSpPr txBox="1"/>
          <p:nvPr/>
        </p:nvSpPr>
        <p:spPr>
          <a:xfrm>
            <a:off x="6557912" y="3579039"/>
            <a:ext cx="220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CHARGEBACKS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08E021-1751-4EEC-BA90-B8C8F436E82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851" y="4929838"/>
            <a:ext cx="2695268" cy="93248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64BE21C-25AB-4719-BD20-95F70644CC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26606" y="4554955"/>
            <a:ext cx="647303" cy="11507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763F4FC-C066-43A8-ADD9-01B069E8A71D}"/>
              </a:ext>
            </a:extLst>
          </p:cNvPr>
          <p:cNvSpPr txBox="1"/>
          <p:nvPr/>
        </p:nvSpPr>
        <p:spPr>
          <a:xfrm>
            <a:off x="7082672" y="1105875"/>
            <a:ext cx="2205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MACHINE LEARNING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06B9A9C-EF46-4116-BAD1-7B9DDA7AF3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2071" y="4050956"/>
            <a:ext cx="3051381" cy="12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1" name="Title 1"/>
          <p:cNvSpPr>
            <a:spLocks/>
          </p:cNvSpPr>
          <p:nvPr/>
        </p:nvSpPr>
        <p:spPr bwMode="auto">
          <a:xfrm>
            <a:off x="2963652" y="783208"/>
            <a:ext cx="6426714" cy="809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en-GB" sz="1500" b="1" dirty="0">
              <a:solidFill>
                <a:srgbClr val="C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AutoShape 4" descr="data:image/jpeg;base64,/9j/4AAQSkZJRgABAQAAAQABAAD/2wCEAAkGBwgHBgkIBwgKCgkLDRYPDQwMDRsUFRAWIB0iIiAdHx8kKDQsJCYxJx8fLT0tMTU3Ojo6Iys/RD84QzQ5OjcBCgoKDQwNGg8PGjclHyU3Nzc3Nzc3Nzc3Nzc3Nzc3Nzc3Nzc3Nzc3Nzc3Nzc3Nzc3Nzc3Nzc3Nzc3Nzc3Nzc3N//AABEIAJcAlwMBEQACEQEDEQH/xAAbAAACAwEBAQAAAAAAAAAAAAABAgADBQQGB//EADoQAAEDAwMCAwYFAgQHAAAAAAECAxEABCEFEjEGQRNRYRQiMnGBoQcVkbHRI+EWQlJiJCYzU5LB0v/EABoBAQEAAwEBAAAAAAAAAAAAAAABAgMEBQb/xAA1EQACAgIABAQDBgUFAQAAAAAAAQIDBBEFEiExE0FRYSJxoRQkMpGx8CNCwdHhM0RSYoEV/9oADAMBAAIRAxEAPwD40BmszEcChGNFANVIMBMnyoCDOaAYUAc1SAGJqAYA7QKoIO8maAMYFARR55oBaAhGKhRFdpoBJzHaoCKoUQihQChNjgUAwHHpVIMRQAVIO0ZFAMKEHFCh/eqQOI4oBSCBMmgGEYjNAQ88UBCMTJoBTk0AFeVQCrEEd6FAU0Aqh71CinHaoAAZgcjmgH8pqkGHxCKAgmeaAIkGgGgUIEfF/NUEmgCDQDxPaaAXIxECgCrIxzQEIxQCyKABkATzNQAoAUKITmoUU5oAzjNUgQKAYDBoAg5oCd6ANUBndmTNQhAYoAzVAUkxIOKAIM0AAaAhoBYmgB2oCRigAOahQKEmgFKahQcCTVIAKzQDbhQEJzQDHBoCTQC7jOBQDBU+dAQGZPlQBSqgGCoFACcUIGcUAJoUBPagCDAzihATmhQE54oAc1AIZUSDgjtVAyGHHHENtJ3LWYAmKsYuT0iSkox5maCND1BSQQ0yn0U8JrqWFbry/M5Hn0Lzf5FjvT+otoUvay7tE7GnNyvoIzSWFalv9CR4hRJ66r5lWlaVcamt1Fs6wh1swpp8qSQPPANa6cedu1HW15M2X5UaNOSbXquqANJ1AX/sCreLnbuCVOJAUP8AaSc1Ps9vP4eupftdLr8VPoWX2garY27lxdWYbZQJKvGQSB8gc1lPFuhHmkunzNdWfj2zUIS6v2f9jot+k9dfZS63aslCwFJm4SDBrJYd7Seu5qnxXEhJxcn+TEvum9Y06zcuru2bSy3G8peSogccVhZi3Vx5pLoZ0cRxr5quD6v2Z02nR+q3dozcsvWAQ6gLG55QMHP+mtkcK6STWupqt4rRXNwae17f5GPR2qokKesJA/7yv/msv/n3e35kXF8d+Uvy/wAmOzZXD6b0t7D7GmXIzOex+k1zxplJS1/Kd0764OCf83YfSrE6oCGrlhtxPLbk7o8+Kzpo8bpGXUwvyPA/FFv5HS/0/qDUlosXAHGxe0n6GtksG1dtM1Q4hTLvtGYUFq9DF8VWuMkpmD/Fc/JqfJZ0Opz3Dnr+I6LjT7q2O7YH2ud7WftyKzsxrIdV1Rrqya7OnZ+jONS9olQUMTBSQa0Pp3OhdewQSSQoAKAnBmjWhtMImoBVjM1QHIAUCQpOUkHINN66oa30PU2Linbdlbity1JBJiM17VTbimzw7klJpD6Bqn5lcXLQaKFNKkQZBE/vWOPf4spLXYxzMbwYxe97OXVBs60sFNktKc2bynk+c/tWi5L7XHRvxn9xmn11sb8Qg4hzT3ZKQlCwlU5BwanEdpxZODcrjNfIv/ENwqttOaCiA5vWTJjgdqy4jL4YmPBoLnsl6F+va89aaBprNqFNXd5bocLiCIbRwYPnWV+VKNMVHo2jXh4ULcmyU+sYvRz6VZ6k70pq+pX1xcO2q7ZSGA8sq3EZKhJwO1aaed1TlJ9NGzJspjl1U1xSaa3pfQfXdVvdGsdKtLRxKHhbpW4QN0wAAPqa25F9lMYQh30MTGqyJ22TW1t/qzT1S+f0/p03N8B7atoDan3YWr+OfpXRbbKujmn3OOiiF2VyV/h39F/cTpyzFhorLTo3LdHiPD1V29YFMWvkpUX59yZ13jZDkuy6I8vpWlOPay814qrYWilbij4oJMAVwU0N3tJ60ezkZSjRGTW+Y1NV1Madc2rREsOgpUo/EIIg/euu67wpRj5M46KPGhJruvyObqK2Rc2iFhULQ4kD1CiBH3n6VjlwU4p+6M8O11za8tM6Xp3KKJ5wa2vZoict8x7UyW3Jn/Kojg1pth4kdM6KbHXLaPPNKBSCBEivKT2euy0VSA7zQCr4PnFPILuey05pv2G2yCPDScd8V7lSXIj56+T8SQ+j6U1o7NzcrWXHCCtwoBIAEkADuawppjTFyfVsmTkvJlGC6JGFoV2b7rFm7fHxKUG0qE7IHu1w02eJkqcj0cqrwMFwidn4kJIf08EES25jy4rZxH+U08F/DP5ou6+CfYtDzJ8NU/8Aimrn/hgYcI/Hb+/NmBZt32vXunaahSVLQjwWZwEpyST8h+1cL57uWHoelN04kLLmu/Vn0jrcsdPdFI0pp5xa1ti2bJOVef0if1r0Ln4dHL69D5vhqllZzua822eF6UYe1jqm0F04q48L+o4XVTCEjH3IxXLRzWXLfXR7ufOOPiS5Om+n/rPR9ZNe2avpFhs3peeLjkHkJ5H6TXflpznCHqzyuGyVdVtvml+pri3kjCRImPIV2HDs87ctm26tbKJCLu3ykd1Jrjfw5O/Jo9SuXPhP/q/ocPUFk5darprSUkpk71ASEgEEn9Aa15UHOyCSOjDtUKZyYvUDzQuLe3Sr31vIWQOwFZZU4qUY+6JiQk4ym/RlXUQKbROxRSd4EgwawzNqC0Z4KTsexdHfdurGXfeUhWwr86mPNzh1LkwULPhMMJ2FSAZ2KKf0MV52tdD0976lgOKAI4oBVfCefkKA9hpTjY0+2SgDb4aY74r3KNeHHXofP5Kbtlv1Len9aF8l7aNjrR2qjjvBrGi9Wp+qMcvE8LXozGtg0x122m2QtSPFClBRk7imTB8s1xaUczlX76HfJufDty9P6mv+JbDf5ZaXSpL4dKEqnG0iT+1beIJOCl5nJwWcvFlDy1so/EBxP5boTXhJCi3u8Sf9qRH3+1Y5z+GCMuEJu25/vuy38NdMm5f1ZchLQLLWPiUYkz6cVOH1fF4jMeN5KUVSu76v29DP6/1j811oMIQpLdluayZlRIkgfStOZZz2aXkdXCMVUUczfWWmaX4Y2TniX+oQPDCQwJHJ5OfTFbuHR+JzOXjlq1Crz7/0NZDzN51k82UhRsrSESMJWo+99orqUlLIa9EcMouvAUv+T+iPPdVai8jq2zZaWsIt/DTtB2yVHP04rlybZLISXlo9LApi8Kcmu+/p2OvqRwN3envBPvIuYB9CCK6sh6lCXuaMFOULI+q/QsuNQFuttp1f/UJSlJMTGa3StUGk/MxjQ5pyS7HltYt2ba9ZuWUHw1Op3oJJyD/ArzMmtQmprsetjWysrlCXfR164fEtXVRHhqCwPrW3KXNBmnE+GxDaUgs6U1MguKU6Qew4H7VMdclX1GQ+e5+3Qwm1b/fPKiVH6ma8/e+p6etdBxzQEk0Ai1whfM7TEVH2Ku56q0V4dqwlG0JCE9u0V7UHqK0eFatzZmdHqUbm9jk7cjjk1y4D+OZ18SXwQNRbZ/xbZKDYEMlRUBk+p863zj96j8jljL7nLr5j/iFcb9Ks2ef6hM+WP71r4h0gl7k4PH+LJ+xX1+44LXRWC2lCW7cyQP8APAETWrObSgjZweMee2S839D0N7dK6f6KbSwdriGUtowB76uT+smuuUvAxunc8uqtZmfuXZtv8j5vZWlxf3Pg2qS44qSST8ySTXkQjKb1E+pstrqXNN6R9O6CLbfStoNyffUtavmVH+36V7GHHVKPluKpyy5f+foYPRLixd6zdOArK3SkOkTOT3/StOEm5Tl7nbxRfw6oLyR23H5HrF0orZT7cyv3nEKKVgpOMdxW/lx7p/8AZGiH2vGh0fwP8jh6hJLVurum5bIP1q5K2ov3RuwlpyXszM6jWhi+067dSVpStW4T8ormy2ozhKXY7MJOVc4LvpCa4yXtOcKCFbCF/MUyYudTa+YxZ8tqTKbl0XOhOPgfE3B9DImsZy58dy9jOMHXkKL9QPLI0Rogx/QSJHlUseqNr0LBfeH8zMjgCuBHoDUAVARmhCtxBUggdwQKjKmektpNg0528MH7V7EP9NP2PGmv4jXuZ/Rqf+KuHBJSEgEeZk1zcPT5pM6OJ65Io1xcf83tNqMj2WEQOJzn9K6JS+9pexyKv7jtepx9b3Cls21sFcrKtkc4itfEW9RijfwqtJykP1em6urG2U02tdtbglxSMhBiBPlxzWOftxjryHDVXGySb6s09ctNX12w0+zsreUJbS484tW1vdGBJ586zvhZbGEYr3OTEtxsW2dk317Jd2d7+ntdP9MXjVmSLgsKLz4mVqAP2HatvhKih8vfRojfLMyoSn+HfRexh6BdrsuknnPE2pHiFvPw9sfX961Yz5MZy+Z35lStzFFL0K9Dv7lVgxaaTYKLaE/1XXVQ3uPJmpjXScFCqBll0QVkrLp/JLvopt7S4uOpHLi4ZZbUwgLX4SpBMEJz5n/1WMa7JZO5LWjKdsIYahGW9+p164tSm7W3bG55x9OwH0M10ZMnqMV3bNGJFc0pPskzP6sUFWjcmT4p/Y1oz3uCfudPD46m/l/UsStSrAtkglTQEn5Vn18PXsa9JW79zlT73TrTKTlSAIHqqtX+3SNz6ZXN++xbqobasVMtk7UJS2mfSBVvSjU0THblapPzMkc1556IRQBUccT6VSCk+6TxAqFN9hZ/LkNgDLQSO2Yr1Y/6fL7HkSX8Vv3JpTdvpNs4kuBSiZWs4GO1KYxoj1YvlPIn2OHQbpd11Iq7cglaVRPYYArnxpueQ5s6cutQxVBGprOmXdzqNrc2IbWEJKSXVCEnziunIptnYpQXY5ca+quuUJtoH5VrO9batVYSw6gpWtCc55TECax8DJluMpLRXk42lJQba8jQttP1IWyko6lICoGbUEiD2zWxY9yWlZ9DlnkUc2/A+v8Ag4uqWNStNJdcf1w3TZUEqaTbhvcD6g1oyq7YVbc9nRgTonaoxq5X89l5Y0tOlMWV0U+EG0q2h3YSeZP1M1v5KVUq5Poa/Evdzsh3+RPzyzWITdtJbQICSYx2rNZNWtKSI8O3u4syTqLaeo0OMuJUy6hLbhHBOf7VyO9LI+F9GdfgSeK1JdV2E1G/DOuodKVLRbt7IScpJmSPpUuuUMhN9UjZRQ54zj22ynWXmrq2tti0+Gt0Dd5Ag1MmSnGOvNlxouuct99Hc84zDq2VJLSRCY8gK3Nx09djnUZbSfc4NJhmybUmVFXvQvhPlH6Vpo6Q2dGT1mxNSXLaEqMqUufoMzWGQ/h0Z46+Js5BzXIdYaANUgjgJA2xzwe/pUKjo9suRhAaHqJx963/AGieuxo+z176soeccfKS84VAcJiBPyrVKyU+5sjCMPwoe1uXrQKDKGtxJlZB3VlXdKtdESymNj+Jjt6hfNqVsu3c87oM/aqr7Y/zGMseqS1yj/mmocm6VjOUj+Ky+03f8jH7JRv8Je1reotwSppY527Y+4rNZlqZg8Gl+wdS1l6/sl27lqlIJB3ByYI9Iq25bthyOJjRhqmznUjKDQTkJGfrXHo7tjJEzIqkCRG0x8KgY4GKLow+q0F1RdccdcBBWZwZqylzScmYxjyxUV5FULjaVHZu3bfWpt615GXTe/MdIcSlYSsoCsKHY1VJxWkySipPbRcq6uVJSCtASlISNqAIArPxp60jX4NaeyspO6XFFSiOSZrBvb6s2JJdEiRUKQ0BN1ABZxMxQI9R19Z6HaXNsnp5dopkgyq3dS4TgfEQ4o8zylNYrfmZPR1XVh0erpRb7N0hGtNaSystF6Q6+pSZKc/EIUCmO4NTqXoY/TTmkpRqQ1e0tny3ZruLcvuqQS6naAgQRMyTHNV9yIfoi00q71d5nW1MIY9kdW2HnQhJdlO0ZUmeTgqFGELoVvpbnWiLbVFtJ0sXbyXFFwJRtAXtyFHEgR7x+dOuh02J1OnS7bXC5o3gv6epll9tAWSFSkFSTklOQr3ZkedEGHqg6b7e0nRbe3aZRbNqUWXVLC3FIBUCSTEGR9aLYejv6o0zQbPTLE6NqNtcXjBDF8lt7cp1RSD4kHsFbk4kfDmiYetGNdNWSdG0py3Ug3bhuPaoVJACwESO2JiiI+x6J2x6SHTq32LtsaojRmnCyXpC7lShJTn4xCgpJ8xU2zLocnTLPSytLuHOoi74wvWgz7O6ErKNpKpBPwEiCe0zR7C0JY2miK/EH2R9bA0P8xdbBU7/AE/C97b70jGBmavXRPM5NXYsG+qvBZ9nTYeKwF+CoeHtO3dlK1gd5979KeQNTq2y6XZsXXOnLhK3/wA2db8IuSptlKSBGTuQVDclX+6O1Fsr1o423tJ/wUtS7GzVrCb0W4cLi/F8MtqV4kbuxCRMRTrsdNGDB781kYEJigFgUBMYoAACcUAxBJntQBInnNCEKQRBE00XZAlMRAjyoBo2JwBjOKEI2AEnEUQJAgYEChQGADA4oQWBEx3mqBgT3NAEpBTlIM1CggDBiqAHCpgVCBwVAnyihQd4oBVUAtQoapAjnPFAOKEDE1QGKAIHlQBB7UAMnHbzoApI9DUANnJ8+1UC7UgSZJ8qAnu0BCr50AM96AhGagIRFALMmhQKO3tNAID3qFGmapCT2oC0VQHihCTE0AwIigJE8UAOARQFYmsSlhVmsiAVPM0AkSaAYDGaAHGDUACaFBAHE/WgF70AVUBVOKhRqpA0A6TQDgyYqkIcmKAKSCMHNANIA9aAXnmgCIoAGOKAhOKAHKoFACYOagIoyKFEMUBCqgE7yeKAhVUKVigHBqkGoBu1AGYVQBnNCDCe1UBj/UBPagAJ70ATgUBDzgUBKAXg4oBSc1AAmhRT2oAFUUBDxQoCagP/2Q=="/>
          <p:cNvSpPr>
            <a:spLocks noChangeAspect="1" noChangeArrowheads="1"/>
          </p:cNvSpPr>
          <p:nvPr/>
        </p:nvSpPr>
        <p:spPr bwMode="auto">
          <a:xfrm>
            <a:off x="2897983" y="457201"/>
            <a:ext cx="1078706" cy="10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9" name="Rectangle 18"/>
          <p:cNvSpPr/>
          <p:nvPr/>
        </p:nvSpPr>
        <p:spPr>
          <a:xfrm>
            <a:off x="9809294" y="3593443"/>
            <a:ext cx="122900" cy="66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91375-15AE-43A1-81F3-B47610ED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9" y="3854152"/>
            <a:ext cx="7856195" cy="248742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22C4B8-AAA2-4027-87E4-9F6973CCB796}"/>
              </a:ext>
            </a:extLst>
          </p:cNvPr>
          <p:cNvCxnSpPr/>
          <p:nvPr/>
        </p:nvCxnSpPr>
        <p:spPr>
          <a:xfrm>
            <a:off x="2069122" y="3848614"/>
            <a:ext cx="79702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"/>
          <p:cNvSpPr>
            <a:spLocks noGrp="1"/>
          </p:cNvSpPr>
          <p:nvPr>
            <p:ph type="sldNum" sz="quarter" idx="4294967295"/>
          </p:nvPr>
        </p:nvSpPr>
        <p:spPr>
          <a:xfrm>
            <a:off x="9876000" y="64526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4294967295"/>
          </p:nvPr>
        </p:nvSpPr>
        <p:spPr>
          <a:xfrm>
            <a:off x="3251400" y="6452600"/>
            <a:ext cx="66246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84456" y="967892"/>
            <a:ext cx="8282355" cy="2579440"/>
            <a:chOff x="545122" y="1049172"/>
            <a:chExt cx="8282355" cy="25794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20D65D-9ECB-429F-B528-E5199BD2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122" y="1049172"/>
              <a:ext cx="8282355" cy="257944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42152" y="2446020"/>
              <a:ext cx="2342367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Integrated </a:t>
              </a:r>
              <a:br>
                <a:rPr lang="en-US" sz="1400" b="1" dirty="0">
                  <a:solidFill>
                    <a:schemeClr val="accent1"/>
                  </a:solidFill>
                </a:rPr>
              </a:br>
              <a:r>
                <a:rPr lang="en-US" sz="1400" b="1" dirty="0">
                  <a:solidFill>
                    <a:schemeClr val="accent1"/>
                  </a:solidFill>
                </a:rPr>
                <a:t>eCommerce and </a:t>
              </a:r>
              <a:br>
                <a:rPr lang="en-US" sz="1400" b="1" dirty="0">
                  <a:solidFill>
                    <a:schemeClr val="accent1"/>
                  </a:solidFill>
                </a:rPr>
              </a:br>
              <a:r>
                <a:rPr lang="en-US" sz="1400" b="1" dirty="0">
                  <a:solidFill>
                    <a:schemeClr val="accent1"/>
                  </a:solidFill>
                </a:rPr>
                <a:t>Fraud Management </a:t>
              </a:r>
            </a:p>
          </p:txBody>
        </p:sp>
      </p:grpSp>
      <p:sp>
        <p:nvSpPr>
          <p:cNvPr id="16" name="Title 5">
            <a:extLst>
              <a:ext uri="{FF2B5EF4-FFF2-40B4-BE49-F238E27FC236}">
                <a16:creationId xmlns:a16="http://schemas.microsoft.com/office/drawing/2014/main" id="{129AE3B2-0DD5-4BDD-A7EF-FA19BF7A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40000"/>
            <a:ext cx="11040000" cy="432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ReD</a:t>
            </a:r>
            <a:r>
              <a:rPr lang="en-GB" dirty="0"/>
              <a:t> Shield has a strong market presence</a:t>
            </a:r>
            <a:br>
              <a:rPr lang="en-GB" dirty="0"/>
            </a:br>
            <a:r>
              <a:rPr lang="en-GB" sz="700" dirty="0"/>
              <a:t>					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0C348B-1F0A-40EA-AB17-DB17BDA67102}"/>
              </a:ext>
            </a:extLst>
          </p:cNvPr>
          <p:cNvSpPr/>
          <p:nvPr/>
        </p:nvSpPr>
        <p:spPr>
          <a:xfrm>
            <a:off x="4751109" y="5354424"/>
            <a:ext cx="848412" cy="43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A9914C-B6A5-438F-B79F-DDE344B25A7E}"/>
              </a:ext>
            </a:extLst>
          </p:cNvPr>
          <p:cNvSpPr/>
          <p:nvPr/>
        </p:nvSpPr>
        <p:spPr>
          <a:xfrm>
            <a:off x="7865096" y="4650555"/>
            <a:ext cx="1297757" cy="43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66552F-E976-4322-BAA6-232F7EA502B4}"/>
              </a:ext>
            </a:extLst>
          </p:cNvPr>
          <p:cNvSpPr/>
          <p:nvPr/>
        </p:nvSpPr>
        <p:spPr>
          <a:xfrm>
            <a:off x="2549950" y="5943600"/>
            <a:ext cx="848412" cy="43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D608BF-E030-4AD3-B951-B8DECA55B495}"/>
              </a:ext>
            </a:extLst>
          </p:cNvPr>
          <p:cNvSpPr/>
          <p:nvPr/>
        </p:nvSpPr>
        <p:spPr>
          <a:xfrm>
            <a:off x="4663120" y="5954599"/>
            <a:ext cx="1346466" cy="43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CAE0EB-5215-4EA9-8EB9-B6239109991F}"/>
              </a:ext>
            </a:extLst>
          </p:cNvPr>
          <p:cNvSpPr/>
          <p:nvPr/>
        </p:nvSpPr>
        <p:spPr>
          <a:xfrm>
            <a:off x="7865095" y="4233836"/>
            <a:ext cx="1297757" cy="43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6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Key Metrics for merchants in managing cost of fraud / payments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Gaps where merchants need support</a:t>
            </a:r>
            <a:r>
              <a:rPr lang="en-GB" sz="700" dirty="0"/>
              <a:t>					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BFBC2-AA53-4AB5-B8DC-EBA3C936A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8" y="1479918"/>
            <a:ext cx="9285402" cy="48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Key Metrics for merchants in managing cost of fraud / payments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Key areas to focus on when selling fraud</a:t>
            </a:r>
            <a:r>
              <a:rPr lang="en-GB" sz="700" dirty="0"/>
              <a:t>					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4D106-582B-4856-9D35-20F751D2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5" y="1402149"/>
            <a:ext cx="9597015" cy="51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2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B7F249F-CCCE-DA49-A761-E31751E19E88}" type="slidenum">
              <a:rPr lang="en-US" kern="0">
                <a:solidFill>
                  <a:sysClr val="windowText" lastClr="000000"/>
                </a:solidFill>
              </a:rPr>
              <a:pPr defTabSz="685800">
                <a:defRPr/>
              </a:pPr>
              <a:t>8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956000" y="540000"/>
            <a:ext cx="8280000" cy="43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2708275" algn="l"/>
              </a:tabLst>
              <a:defRPr sz="2400" b="1" i="0" kern="1200" cap="none" baseline="0">
                <a:solidFill>
                  <a:srgbClr val="0A86C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00" dirty="0"/>
              <a:t>					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8889" y="1660770"/>
            <a:ext cx="106342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Cost of Manual Review Team</a:t>
            </a:r>
            <a:r>
              <a:rPr lang="en-GB" sz="1600" dirty="0"/>
              <a:t> – fraud review agents (based on % of 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Cost of Sales</a:t>
            </a:r>
            <a:r>
              <a:rPr lang="en-GB" sz="1600" dirty="0"/>
              <a:t> – MARGIN impacts profitability and therefore financial impacts of chargeback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Lost revenue</a:t>
            </a:r>
            <a:r>
              <a:rPr lang="en-GB" sz="1600" dirty="0"/>
              <a:t> from Fraud declines (false positives)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Loss of </a:t>
            </a:r>
            <a:r>
              <a:rPr lang="en-GB" sz="1600" dirty="0">
                <a:solidFill>
                  <a:schemeClr val="accent1"/>
                </a:solidFill>
              </a:rPr>
              <a:t>customer repeat purchasing</a:t>
            </a:r>
            <a:r>
              <a:rPr lang="en-GB" sz="1600" dirty="0"/>
              <a:t> – insulting good customers impacts customer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Vendor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Cost of actual </a:t>
            </a:r>
            <a:r>
              <a:rPr lang="en-GB" sz="1600" dirty="0">
                <a:solidFill>
                  <a:schemeClr val="accent1"/>
                </a:solidFill>
              </a:rPr>
              <a:t>Chargebacks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Cost of</a:t>
            </a:r>
            <a:r>
              <a:rPr lang="en-GB" sz="1600" dirty="0">
                <a:solidFill>
                  <a:schemeClr val="accent1"/>
                </a:solidFill>
              </a:rPr>
              <a:t> CB Fees from Acquirers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Reduction in </a:t>
            </a:r>
            <a:r>
              <a:rPr lang="en-GB" sz="1600" dirty="0">
                <a:solidFill>
                  <a:schemeClr val="accent1"/>
                </a:solidFill>
              </a:rPr>
              <a:t>Acquirer / Issuer Accept Rates</a:t>
            </a:r>
            <a:r>
              <a:rPr lang="en-GB" sz="1600" dirty="0"/>
              <a:t> – due to higher risk MID / Issuer risk per merchant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Customer Service</a:t>
            </a:r>
            <a:r>
              <a:rPr lang="en-GB" sz="1600" dirty="0"/>
              <a:t> costs of dealing with fraud complaints /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Scheme </a:t>
            </a:r>
            <a:r>
              <a:rPr lang="en-GB" sz="1600" dirty="0">
                <a:solidFill>
                  <a:schemeClr val="accent1"/>
                </a:solidFill>
              </a:rPr>
              <a:t>fees and fines and Acquirer bargaining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Growth</a:t>
            </a:r>
            <a:r>
              <a:rPr lang="en-GB" sz="1600" dirty="0"/>
              <a:t> into new markets and new services /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75000"/>
                  </a:schemeClr>
                </a:solidFill>
              </a:rPr>
              <a:t>3DSecure</a:t>
            </a:r>
            <a:r>
              <a:rPr lang="en-GB" sz="1600" dirty="0"/>
              <a:t> costs (Cardinal for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Competition</a:t>
            </a:r>
            <a:r>
              <a:rPr lang="en-GB" sz="1600" dirty="0"/>
              <a:t> – merchants can become weakest point of compromise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75000"/>
                  </a:schemeClr>
                </a:solidFill>
              </a:rPr>
              <a:t>Brand</a:t>
            </a:r>
            <a:r>
              <a:rPr lang="en-GB" sz="1600" dirty="0"/>
              <a:t> damage</a:t>
            </a:r>
          </a:p>
          <a:p>
            <a:endParaRPr lang="en-GB" sz="1600" dirty="0"/>
          </a:p>
          <a:p>
            <a:endParaRPr lang="en-GB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A7170F9-D7C7-4D0E-98E1-848A57D2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0" y="675185"/>
            <a:ext cx="11040000" cy="432000"/>
          </a:xfrm>
        </p:spPr>
        <p:txBody>
          <a:bodyPr>
            <a:normAutofit/>
          </a:bodyPr>
          <a:lstStyle/>
          <a:p>
            <a:r>
              <a:rPr lang="en-GB" dirty="0"/>
              <a:t>Costs that need to be managed</a:t>
            </a:r>
            <a:r>
              <a:rPr lang="en-GB" sz="700" dirty="0"/>
              <a:t>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7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Fraud metrics tracked by merchants</a:t>
            </a:r>
            <a:r>
              <a:rPr lang="en-GB" sz="700" dirty="0"/>
              <a:t>					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A0ACC-A7DA-4578-95CF-9577A686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7" y="1055802"/>
            <a:ext cx="9504334" cy="53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ACI">
      <a:dk1>
        <a:srgbClr val="000000"/>
      </a:dk1>
      <a:lt1>
        <a:srgbClr val="FFFFFF"/>
      </a:lt1>
      <a:dk2>
        <a:srgbClr val="44546A"/>
      </a:dk2>
      <a:lt2>
        <a:srgbClr val="F2F2F2"/>
      </a:lt2>
      <a:accent1>
        <a:srgbClr val="0A86C9"/>
      </a:accent1>
      <a:accent2>
        <a:srgbClr val="DB6026"/>
      </a:accent2>
      <a:accent3>
        <a:srgbClr val="666666"/>
      </a:accent3>
      <a:accent4>
        <a:srgbClr val="999999"/>
      </a:accent4>
      <a:accent5>
        <a:srgbClr val="CCCCCC"/>
      </a:accent5>
      <a:accent6>
        <a:srgbClr val="F2F2F2"/>
      </a:accent6>
      <a:hlink>
        <a:srgbClr val="0A86C9"/>
      </a:hlink>
      <a:folHlink>
        <a:srgbClr val="2059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CI PPT Template 16_9 widescreen March 2019" id="{ED5B4EC2-6D2E-4BDC-B015-1E3C8C6031C9}" vid="{38469696-6629-4B0A-A79A-C999A93D349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0D3375486FA946A8CB91AC07314E8E" ma:contentTypeVersion="11" ma:contentTypeDescription="Create a new document." ma:contentTypeScope="" ma:versionID="dcc42fe644e6690cb4d903c673bb9550">
  <xsd:schema xmlns:xsd="http://www.w3.org/2001/XMLSchema" xmlns:xs="http://www.w3.org/2001/XMLSchema" xmlns:p="http://schemas.microsoft.com/office/2006/metadata/properties" xmlns:ns3="7395c8ae-5a8d-4413-86b5-0becb0127af3" xmlns:ns4="2e051a9c-f1a0-4cdb-9931-ae87efb3b434" targetNamespace="http://schemas.microsoft.com/office/2006/metadata/properties" ma:root="true" ma:fieldsID="2d18a37c80f59c1f3a95985a8f4b48b2" ns3:_="" ns4:_="">
    <xsd:import namespace="7395c8ae-5a8d-4413-86b5-0becb0127af3"/>
    <xsd:import namespace="2e051a9c-f1a0-4cdb-9931-ae87efb3b43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5c8ae-5a8d-4413-86b5-0becb0127a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1a9c-f1a0-4cdb-9931-ae87efb3b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FE9752-3B25-4622-A113-639E32279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4C988A-AA4C-4B74-AC2F-D71ABAE3A3E1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e051a9c-f1a0-4cdb-9931-ae87efb3b434"/>
    <ds:schemaRef ds:uri="7395c8ae-5a8d-4413-86b5-0becb0127af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658614A-AFDA-4B7E-A399-F496534ED7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5c8ae-5a8d-4413-86b5-0becb0127af3"/>
    <ds:schemaRef ds:uri="2e051a9c-f1a0-4cdb-9931-ae87efb3b4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ACI%20PPT%20Template%2016_9%20widescreen%20March%202019</Template>
  <TotalTime>50</TotalTime>
  <Words>928</Words>
  <Application>Microsoft Office PowerPoint</Application>
  <PresentationFormat>Widescreen</PresentationFormat>
  <Paragraphs>190</Paragraphs>
  <Slides>17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Arial Unicode MS</vt:lpstr>
      <vt:lpstr>Calibri</vt:lpstr>
      <vt:lpstr>Calibri Light</vt:lpstr>
      <vt:lpstr>Symbol</vt:lpstr>
      <vt:lpstr>Wingdings</vt:lpstr>
      <vt:lpstr>Office-Design</vt:lpstr>
      <vt:lpstr>INDUSTRY overview</vt:lpstr>
      <vt:lpstr>Agenda</vt:lpstr>
      <vt:lpstr>CNP card fraud growing</vt:lpstr>
      <vt:lpstr>Critical to understand everything below      </vt:lpstr>
      <vt:lpstr>ReD Shield has a strong market presence      </vt:lpstr>
      <vt:lpstr>Gaps where merchants need support     </vt:lpstr>
      <vt:lpstr>Key areas to focus on when selling fraud     </vt:lpstr>
      <vt:lpstr>Costs that need to be managed     </vt:lpstr>
      <vt:lpstr>Fraud metrics tracked by merchants     </vt:lpstr>
      <vt:lpstr>Cost of a single chargeback     </vt:lpstr>
      <vt:lpstr>Cost of a chargeback - Industry     </vt:lpstr>
      <vt:lpstr>Why did 3DS fail to manage total fraud?</vt:lpstr>
      <vt:lpstr>Where do I make a fraud call?     </vt:lpstr>
      <vt:lpstr>Competition – to sell fraud you need to know fraud</vt:lpstr>
      <vt:lpstr>Selling to reseller partners – Product Manager persona</vt:lpstr>
      <vt:lpstr>Questions on Industry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 ReD Shield – In Summary No Hype – Just Reality</dc:title>
  <dc:creator>Abramovitz, Joy</dc:creator>
  <cp:lastModifiedBy>Lupou, Raluca</cp:lastModifiedBy>
  <cp:revision>22</cp:revision>
  <cp:lastPrinted>2016-10-10T13:51:00Z</cp:lastPrinted>
  <dcterms:created xsi:type="dcterms:W3CDTF">2019-10-31T18:49:24Z</dcterms:created>
  <dcterms:modified xsi:type="dcterms:W3CDTF">2019-11-28T13:34:08Z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0x010100E20D3375486FA946A8CB91AC07314E8E</vt:lpwstr>
  </property>
  <property fmtid="{D5CDD505-2E9C-101B-9397-08002B2CF9AE}" pid="3" name="_dlc_DocIdItemGuid">
    <vt:lpwstr>a7c7c2b4-b352-4ef7-94a5-deb5bb88d782</vt:lpwstr>
  </property>
</Properties>
</file>